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Helvetica Neue"/>
      <p:regular r:id="rId31"/>
      <p:bold r:id="rId32"/>
      <p:italic r:id="rId33"/>
      <p:boldItalic r:id="rId34"/>
    </p:embeddedFont>
    <p:embeddedFont>
      <p:font typeface="Helvetica Neue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AA0606-4198-4848-8A89-9E8A88BF7E98}">
  <a:tblStyle styleId="{E8AA0606-4198-4848-8A89-9E8A88BF7E9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HelveticaNeue-italic.fntdata"/><Relationship Id="rId10" Type="http://schemas.openxmlformats.org/officeDocument/2006/relationships/slide" Target="slides/slide4.xml"/><Relationship Id="rId32" Type="http://schemas.openxmlformats.org/officeDocument/2006/relationships/font" Target="fonts/HelveticaNeue-bold.fntdata"/><Relationship Id="rId13" Type="http://schemas.openxmlformats.org/officeDocument/2006/relationships/slide" Target="slides/slide7.xml"/><Relationship Id="rId35" Type="http://schemas.openxmlformats.org/officeDocument/2006/relationships/font" Target="fonts/HelveticaNeueLight-regular.fntdata"/><Relationship Id="rId12" Type="http://schemas.openxmlformats.org/officeDocument/2006/relationships/slide" Target="slides/slide6.xml"/><Relationship Id="rId34" Type="http://schemas.openxmlformats.org/officeDocument/2006/relationships/font" Target="fonts/HelveticaNeue-boldItalic.fntdata"/><Relationship Id="rId15" Type="http://schemas.openxmlformats.org/officeDocument/2006/relationships/slide" Target="slides/slide9.xml"/><Relationship Id="rId37" Type="http://schemas.openxmlformats.org/officeDocument/2006/relationships/font" Target="fonts/HelveticaNeueLight-italic.fntdata"/><Relationship Id="rId14" Type="http://schemas.openxmlformats.org/officeDocument/2006/relationships/slide" Target="slides/slide8.xml"/><Relationship Id="rId36" Type="http://schemas.openxmlformats.org/officeDocument/2006/relationships/font" Target="fonts/HelveticaNeueLight-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HelveticaNeueLigh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6c5db8fb86_0_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6c5db8fb86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3bf9c215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3bf9c215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93a4ebf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93a4ebf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3bf9c215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3bf9c215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3bf9c215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3bf9c215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193a4ebfb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193a4ebfb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1644382b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1644382b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f8ccf31fe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f8ccf31fe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6c5db8fb86_0_40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6c5db8fb86_0_4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e86a0845f_0_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7e86a0845f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dd096c2f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1dd096c2f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6c5db8fb86_0_7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6c5db8fb86_0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1dd096c2f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1dd096c2f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1dd096c2f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1dd096c2f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dd096c2f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1dd096c2f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dd096c2f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1dd096c2f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1dd096c2f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1dd096c2f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6c5db8fb86_0_8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6c5db8fb86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93a4ebfb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93a4ebfb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6c5db8fb86_0_17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6c5db8fb86_0_1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82d3cb9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82d3cb9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e01defc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e01defc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ece1abdd7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ece1abdd7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b54c28ca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b54c28ca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p:cSld name="TITLE_AND_BODY_1">
    <p:spTree>
      <p:nvGrpSpPr>
        <p:cNvPr id="50" name="Shape 50"/>
        <p:cNvGrpSpPr/>
        <p:nvPr/>
      </p:nvGrpSpPr>
      <p:grpSpPr>
        <a:xfrm>
          <a:off x="0" y="0"/>
          <a:ext cx="0" cy="0"/>
          <a:chOff x="0" y="0"/>
          <a:chExt cx="0" cy="0"/>
        </a:xfrm>
      </p:grpSpPr>
      <p:sp>
        <p:nvSpPr>
          <p:cNvPr id="51" name="Google Shape;51;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1">
    <p:spTree>
      <p:nvGrpSpPr>
        <p:cNvPr id="52" name="Shape 52"/>
        <p:cNvGrpSpPr/>
        <p:nvPr/>
      </p:nvGrpSpPr>
      <p:grpSpPr>
        <a:xfrm>
          <a:off x="0" y="0"/>
          <a:ext cx="0" cy="0"/>
          <a:chOff x="0" y="0"/>
          <a:chExt cx="0" cy="0"/>
        </a:xfrm>
      </p:grpSpPr>
      <p:sp>
        <p:nvSpPr>
          <p:cNvPr id="53" name="Google Shape;53;p14"/>
          <p:cNvSpPr txBox="1"/>
          <p:nvPr>
            <p:ph type="title"/>
          </p:nvPr>
        </p:nvSpPr>
        <p:spPr>
          <a:xfrm>
            <a:off x="666750" y="862013"/>
            <a:ext cx="7810500" cy="1743000"/>
          </a:xfrm>
          <a:prstGeom prst="rect">
            <a:avLst/>
          </a:prstGeom>
          <a:noFill/>
          <a:ln>
            <a:noFill/>
          </a:ln>
        </p:spPr>
        <p:txBody>
          <a:bodyPr anchorCtr="0" anchor="b" bIns="19050" lIns="19050" spcFirstLastPara="1" rIns="19050" wrap="square" tIns="19050">
            <a:noAutofit/>
          </a:bodyPr>
          <a:lstStyle>
            <a:lvl1pPr lvl="0" rtl="0" algn="ctr">
              <a:lnSpc>
                <a:spcPct val="100000"/>
              </a:lnSpc>
              <a:spcBef>
                <a:spcPts val="0"/>
              </a:spcBef>
              <a:spcAft>
                <a:spcPts val="0"/>
              </a:spcAft>
              <a:buClr>
                <a:srgbClr val="000000"/>
              </a:buClr>
              <a:buSzPts val="700"/>
              <a:buNone/>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54" name="Google Shape;54;p14"/>
          <p:cNvSpPr txBox="1"/>
          <p:nvPr>
            <p:ph idx="1" type="body"/>
          </p:nvPr>
        </p:nvSpPr>
        <p:spPr>
          <a:xfrm>
            <a:off x="666750" y="2652713"/>
            <a:ext cx="7810500" cy="595500"/>
          </a:xfrm>
          <a:prstGeom prst="rect">
            <a:avLst/>
          </a:prstGeom>
          <a:noFill/>
          <a:ln>
            <a:noFill/>
          </a:ln>
        </p:spPr>
        <p:txBody>
          <a:bodyPr anchorCtr="0" anchor="t" bIns="19050" lIns="19050" spcFirstLastPara="1" rIns="19050" wrap="square" tIns="19050">
            <a:noAutofit/>
          </a:bodyPr>
          <a:lstStyle>
            <a:lvl1pPr indent="-228600" lvl="0" marL="457200" rtl="0" algn="ctr">
              <a:lnSpc>
                <a:spcPct val="100000"/>
              </a:lnSpc>
              <a:spcBef>
                <a:spcPts val="0"/>
              </a:spcBef>
              <a:spcAft>
                <a:spcPts val="0"/>
              </a:spcAft>
              <a:buClr>
                <a:srgbClr val="000000"/>
              </a:buClr>
              <a:buSzPts val="2000"/>
              <a:buFont typeface="Helvetica Neue"/>
              <a:buNone/>
              <a:defRPr sz="2000"/>
            </a:lvl1pPr>
            <a:lvl2pPr indent="-228600" lvl="1" marL="914400" rtl="0" algn="ctr">
              <a:lnSpc>
                <a:spcPct val="100000"/>
              </a:lnSpc>
              <a:spcBef>
                <a:spcPts val="0"/>
              </a:spcBef>
              <a:spcAft>
                <a:spcPts val="0"/>
              </a:spcAft>
              <a:buClr>
                <a:srgbClr val="000000"/>
              </a:buClr>
              <a:buSzPts val="2000"/>
              <a:buFont typeface="Helvetica Neue"/>
              <a:buNone/>
              <a:defRPr sz="2000"/>
            </a:lvl2pPr>
            <a:lvl3pPr indent="-228600" lvl="2" marL="1371600" rtl="0" algn="ctr">
              <a:lnSpc>
                <a:spcPct val="100000"/>
              </a:lnSpc>
              <a:spcBef>
                <a:spcPts val="0"/>
              </a:spcBef>
              <a:spcAft>
                <a:spcPts val="0"/>
              </a:spcAft>
              <a:buClr>
                <a:srgbClr val="000000"/>
              </a:buClr>
              <a:buSzPts val="2000"/>
              <a:buFont typeface="Helvetica Neue"/>
              <a:buNone/>
              <a:defRPr sz="2000"/>
            </a:lvl3pPr>
            <a:lvl4pPr indent="-228600" lvl="3" marL="1828800" rtl="0" algn="ctr">
              <a:lnSpc>
                <a:spcPct val="100000"/>
              </a:lnSpc>
              <a:spcBef>
                <a:spcPts val="0"/>
              </a:spcBef>
              <a:spcAft>
                <a:spcPts val="0"/>
              </a:spcAft>
              <a:buClr>
                <a:srgbClr val="000000"/>
              </a:buClr>
              <a:buSzPts val="2000"/>
              <a:buFont typeface="Helvetica Neue"/>
              <a:buNone/>
              <a:defRPr sz="2000"/>
            </a:lvl4pPr>
            <a:lvl5pPr indent="-228600" lvl="4" marL="2286000" rtl="0" algn="ctr">
              <a:lnSpc>
                <a:spcPct val="100000"/>
              </a:lnSpc>
              <a:spcBef>
                <a:spcPts val="0"/>
              </a:spcBef>
              <a:spcAft>
                <a:spcPts val="0"/>
              </a:spcAft>
              <a:buClr>
                <a:srgbClr val="000000"/>
              </a:buClr>
              <a:buSzPts val="2000"/>
              <a:buFont typeface="Helvetica Neue"/>
              <a:buNone/>
              <a:defRPr sz="2000"/>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55" name="Google Shape;55;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showMasterSp="0">
  <p:cSld name="TITLE_AND_BODY_2">
    <p:spTree>
      <p:nvGrpSpPr>
        <p:cNvPr id="56" name="Shape 56"/>
        <p:cNvGrpSpPr/>
        <p:nvPr/>
      </p:nvGrpSpPr>
      <p:grpSpPr>
        <a:xfrm>
          <a:off x="0" y="0"/>
          <a:ext cx="0" cy="0"/>
          <a:chOff x="0" y="0"/>
          <a:chExt cx="0" cy="0"/>
        </a:xfrm>
      </p:grpSpPr>
      <p:sp>
        <p:nvSpPr>
          <p:cNvPr id="57" name="Google Shape;57;p15"/>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58" name="Shape 58"/>
        <p:cNvGrpSpPr/>
        <p:nvPr/>
      </p:nvGrpSpPr>
      <p:grpSpPr>
        <a:xfrm>
          <a:off x="0" y="0"/>
          <a:ext cx="0" cy="0"/>
          <a:chOff x="0" y="0"/>
          <a:chExt cx="0" cy="0"/>
        </a:xfrm>
      </p:grpSpPr>
      <p:sp>
        <p:nvSpPr>
          <p:cNvPr id="59" name="Google Shape;59;p16"/>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000000"/>
              </a:buClr>
              <a:buSzPts val="700"/>
              <a:buNone/>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60" name="Google Shape;60;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wers Anonymous">
  <p:cSld name="Brewers Anonymous">
    <p:spTree>
      <p:nvGrpSpPr>
        <p:cNvPr id="61" name="Shape 61"/>
        <p:cNvGrpSpPr/>
        <p:nvPr/>
      </p:nvGrpSpPr>
      <p:grpSpPr>
        <a:xfrm>
          <a:off x="0" y="0"/>
          <a:ext cx="0" cy="0"/>
          <a:chOff x="0" y="0"/>
          <a:chExt cx="0" cy="0"/>
        </a:xfrm>
      </p:grpSpPr>
      <p:sp>
        <p:nvSpPr>
          <p:cNvPr id="62" name="Google Shape;62;p17"/>
          <p:cNvSpPr txBox="1"/>
          <p:nvPr>
            <p:ph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lvl1pPr lvl="0" rtl="0" algn="ctr">
              <a:lnSpc>
                <a:spcPct val="100000"/>
              </a:lnSpc>
              <a:spcBef>
                <a:spcPts val="0"/>
              </a:spcBef>
              <a:spcAft>
                <a:spcPts val="0"/>
              </a:spcAft>
              <a:buClr>
                <a:srgbClr val="000000"/>
              </a:buClr>
              <a:buSzPts val="4200"/>
              <a:buFont typeface="Helvetica Neue Light"/>
              <a:buNone/>
              <a:defRPr>
                <a:latin typeface="Helvetica Neue Light"/>
                <a:ea typeface="Helvetica Neue Light"/>
                <a:cs typeface="Helvetica Neue Light"/>
                <a:sym typeface="Helvetica Neue Light"/>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63" name="Google Shape;63;p17"/>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8"/>
          <p:cNvSpPr txBox="1"/>
          <p:nvPr>
            <p:ph idx="4294967295" type="body"/>
          </p:nvPr>
        </p:nvSpPr>
        <p:spPr>
          <a:xfrm>
            <a:off x="1492200" y="2870100"/>
            <a:ext cx="6159600" cy="1580700"/>
          </a:xfrm>
          <a:prstGeom prst="rect">
            <a:avLst/>
          </a:prstGeom>
          <a:noFill/>
          <a:ln>
            <a:noFill/>
          </a:ln>
        </p:spPr>
        <p:txBody>
          <a:bodyPr anchorCtr="0" anchor="t"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3600"/>
              <a:buFont typeface="Helvetica Neue"/>
              <a:buNone/>
            </a:pPr>
            <a:r>
              <a:rPr lang="en" sz="3600"/>
              <a:t>March 18th</a:t>
            </a:r>
            <a:r>
              <a:rPr lang="en" sz="3600"/>
              <a:t> Meeting</a:t>
            </a:r>
            <a:endParaRPr sz="3600"/>
          </a:p>
          <a:p>
            <a:pPr indent="0" lvl="0" marL="0" marR="0" rtl="0" algn="l">
              <a:lnSpc>
                <a:spcPct val="100000"/>
              </a:lnSpc>
              <a:spcBef>
                <a:spcPts val="0"/>
              </a:spcBef>
              <a:spcAft>
                <a:spcPts val="0"/>
              </a:spcAft>
              <a:buClr>
                <a:srgbClr val="000000"/>
              </a:buClr>
              <a:buSzPts val="3600"/>
              <a:buFont typeface="Helvetica Neue"/>
              <a:buNone/>
            </a:pPr>
            <a:r>
              <a:t/>
            </a:r>
            <a:endParaRPr sz="2400"/>
          </a:p>
        </p:txBody>
      </p:sp>
      <p:pic>
        <p:nvPicPr>
          <p:cNvPr descr="Logo Circle.png" id="69" name="Google Shape;69;p18"/>
          <p:cNvPicPr preferRelativeResize="0"/>
          <p:nvPr/>
        </p:nvPicPr>
        <p:blipFill rotWithShape="1">
          <a:blip r:embed="rId3">
            <a:alphaModFix/>
          </a:blip>
          <a:srcRect b="0" l="0" r="0" t="0"/>
          <a:stretch/>
        </p:blipFill>
        <p:spPr>
          <a:xfrm>
            <a:off x="3482199" y="246400"/>
            <a:ext cx="2179592" cy="2133300"/>
          </a:xfrm>
          <a:prstGeom prst="rect">
            <a:avLst/>
          </a:prstGeom>
          <a:noFill/>
          <a:ln>
            <a:noFill/>
          </a:ln>
        </p:spPr>
      </p:pic>
      <p:sp>
        <p:nvSpPr>
          <p:cNvPr id="70" name="Google Shape;70;p18"/>
          <p:cNvSpPr txBox="1"/>
          <p:nvPr/>
        </p:nvSpPr>
        <p:spPr>
          <a:xfrm>
            <a:off x="1586997" y="2369096"/>
            <a:ext cx="5970000" cy="405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2400"/>
              <a:buFont typeface="Helvetica Neue"/>
              <a:buNone/>
            </a:pPr>
            <a:r>
              <a:rPr b="1" i="0" lang="en" sz="2400" u="none" cap="none" strike="noStrike">
                <a:solidFill>
                  <a:srgbClr val="000000"/>
                </a:solidFill>
                <a:latin typeface="Helvetica Neue"/>
                <a:ea typeface="Helvetica Neue"/>
                <a:cs typeface="Helvetica Neue"/>
                <a:sym typeface="Helvetica Neue"/>
              </a:rPr>
              <a:t>20</a:t>
            </a:r>
            <a:r>
              <a:rPr b="1" lang="en" sz="2400">
                <a:latin typeface="Helvetica Neue"/>
                <a:ea typeface="Helvetica Neue"/>
                <a:cs typeface="Helvetica Neue"/>
                <a:sym typeface="Helvetica Neue"/>
              </a:rPr>
              <a:t>19</a:t>
            </a:r>
            <a:r>
              <a:rPr b="1" i="0" lang="en" sz="2400" u="none" cap="none" strike="noStrike">
                <a:solidFill>
                  <a:srgbClr val="000000"/>
                </a:solidFill>
                <a:latin typeface="Helvetica Neue"/>
                <a:ea typeface="Helvetica Neue"/>
                <a:cs typeface="Helvetica Neue"/>
                <a:sym typeface="Helvetica Neue"/>
              </a:rPr>
              <a:t> Florida Homebrew Club of the Year</a:t>
            </a:r>
            <a:endParaRPr sz="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ph type="title"/>
          </p:nvPr>
        </p:nvSpPr>
        <p:spPr>
          <a:xfrm>
            <a:off x="331525" y="386700"/>
            <a:ext cx="35136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Hurricane Blowoff</a:t>
            </a:r>
            <a:r>
              <a:rPr lang="en"/>
              <a:t> 2022</a:t>
            </a:r>
            <a:endParaRPr/>
          </a:p>
        </p:txBody>
      </p:sp>
      <p:sp>
        <p:nvSpPr>
          <p:cNvPr id="139" name="Google Shape;139;p27"/>
          <p:cNvSpPr txBox="1"/>
          <p:nvPr>
            <p:ph idx="1" type="body"/>
          </p:nvPr>
        </p:nvSpPr>
        <p:spPr>
          <a:xfrm>
            <a:off x="684325" y="1142400"/>
            <a:ext cx="2808000" cy="395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400"/>
              <a:t>Entry Limit: 165</a:t>
            </a:r>
            <a:br>
              <a:rPr b="1" lang="en" sz="1400"/>
            </a:br>
            <a:r>
              <a:rPr b="1" lang="en" sz="1400"/>
              <a:t>3 Entries Per Brewer</a:t>
            </a:r>
            <a:br>
              <a:rPr b="1" lang="en" sz="1400"/>
            </a:br>
            <a:r>
              <a:rPr b="1" lang="en" sz="1400"/>
              <a:t>3 bottles per Entry</a:t>
            </a:r>
            <a:endParaRPr b="1" sz="1400"/>
          </a:p>
          <a:p>
            <a:pPr indent="0" lvl="0" marL="0" rtl="0" algn="ctr">
              <a:spcBef>
                <a:spcPts val="1600"/>
              </a:spcBef>
              <a:spcAft>
                <a:spcPts val="0"/>
              </a:spcAft>
              <a:buNone/>
            </a:pPr>
            <a:r>
              <a:rPr b="1" lang="en" sz="2200"/>
              <a:t>Registration Opens</a:t>
            </a:r>
            <a:br>
              <a:rPr lang="en" sz="2200"/>
            </a:br>
            <a:r>
              <a:rPr lang="en" sz="2000"/>
              <a:t>FULL!</a:t>
            </a:r>
            <a:endParaRPr sz="2000"/>
          </a:p>
          <a:p>
            <a:pPr indent="0" lvl="0" marL="0" rtl="0" algn="ctr">
              <a:spcBef>
                <a:spcPts val="1600"/>
              </a:spcBef>
              <a:spcAft>
                <a:spcPts val="0"/>
              </a:spcAft>
              <a:buClr>
                <a:schemeClr val="dk1"/>
              </a:buClr>
              <a:buSzPts val="1100"/>
              <a:buFont typeface="Arial"/>
              <a:buNone/>
            </a:pPr>
            <a:r>
              <a:rPr b="1" lang="en" sz="2200"/>
              <a:t>Train Leaves</a:t>
            </a:r>
            <a:br>
              <a:rPr lang="en" sz="2200"/>
            </a:br>
            <a:r>
              <a:rPr lang="en" sz="2000"/>
              <a:t>March 19th @ 7pm (tomorrow)</a:t>
            </a:r>
            <a:endParaRPr sz="2000"/>
          </a:p>
          <a:p>
            <a:pPr indent="0" lvl="0" marL="0" rtl="0" algn="ctr">
              <a:spcBef>
                <a:spcPts val="1600"/>
              </a:spcBef>
              <a:spcAft>
                <a:spcPts val="1600"/>
              </a:spcAft>
              <a:buNone/>
            </a:pPr>
            <a:r>
              <a:rPr b="1" lang="en" sz="2200"/>
              <a:t>Award Ceremony</a:t>
            </a:r>
            <a:br>
              <a:rPr lang="en" sz="2200"/>
            </a:br>
            <a:r>
              <a:rPr lang="en" sz="2000"/>
              <a:t>April 23rd</a:t>
            </a:r>
            <a:endParaRPr sz="2000"/>
          </a:p>
        </p:txBody>
      </p:sp>
      <p:pic>
        <p:nvPicPr>
          <p:cNvPr id="140" name="Google Shape;140;p27"/>
          <p:cNvPicPr preferRelativeResize="0"/>
          <p:nvPr/>
        </p:nvPicPr>
        <p:blipFill>
          <a:blip r:embed="rId3">
            <a:alphaModFix/>
          </a:blip>
          <a:stretch>
            <a:fillRect/>
          </a:stretch>
        </p:blipFill>
        <p:spPr>
          <a:xfrm>
            <a:off x="5827122" y="669638"/>
            <a:ext cx="3053153" cy="38042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ph type="title"/>
          </p:nvPr>
        </p:nvSpPr>
        <p:spPr>
          <a:xfrm>
            <a:off x="331525" y="386700"/>
            <a:ext cx="35136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Hogtown Brew-Off</a:t>
            </a:r>
            <a:r>
              <a:rPr lang="en"/>
              <a:t> 2022</a:t>
            </a:r>
            <a:endParaRPr/>
          </a:p>
        </p:txBody>
      </p:sp>
      <p:sp>
        <p:nvSpPr>
          <p:cNvPr id="146" name="Google Shape;146;p28"/>
          <p:cNvSpPr txBox="1"/>
          <p:nvPr>
            <p:ph idx="1" type="body"/>
          </p:nvPr>
        </p:nvSpPr>
        <p:spPr>
          <a:xfrm>
            <a:off x="684325" y="1142400"/>
            <a:ext cx="2808000" cy="361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400"/>
              <a:t>Entry Limit: 326</a:t>
            </a:r>
            <a:br>
              <a:rPr b="1" lang="en" sz="1400"/>
            </a:br>
            <a:r>
              <a:rPr b="1" lang="en" sz="1400"/>
              <a:t>3 Entries Per Brewer</a:t>
            </a:r>
            <a:br>
              <a:rPr b="1" lang="en" sz="1400"/>
            </a:br>
            <a:r>
              <a:rPr b="1" lang="en" sz="1400"/>
              <a:t>3 bottles per Entry</a:t>
            </a:r>
            <a:endParaRPr b="1" sz="1400"/>
          </a:p>
          <a:p>
            <a:pPr indent="0" lvl="0" marL="0" rtl="0" algn="ctr">
              <a:spcBef>
                <a:spcPts val="1600"/>
              </a:spcBef>
              <a:spcAft>
                <a:spcPts val="0"/>
              </a:spcAft>
              <a:buNone/>
            </a:pPr>
            <a:r>
              <a:rPr b="1" lang="en" sz="2200"/>
              <a:t>Registration Opens</a:t>
            </a:r>
            <a:br>
              <a:rPr lang="en" sz="2200"/>
            </a:br>
            <a:r>
              <a:rPr lang="en" sz="2000"/>
              <a:t>FULL!</a:t>
            </a:r>
            <a:endParaRPr sz="2000"/>
          </a:p>
          <a:p>
            <a:pPr indent="0" lvl="0" marL="0" rtl="0" algn="ctr">
              <a:spcBef>
                <a:spcPts val="1600"/>
              </a:spcBef>
              <a:spcAft>
                <a:spcPts val="0"/>
              </a:spcAft>
              <a:buClr>
                <a:schemeClr val="dk1"/>
              </a:buClr>
              <a:buSzPts val="1100"/>
              <a:buFont typeface="Arial"/>
              <a:buNone/>
            </a:pPr>
            <a:r>
              <a:rPr b="1" lang="en" sz="2200"/>
              <a:t>Train Leaves</a:t>
            </a:r>
            <a:br>
              <a:rPr lang="en" sz="2200"/>
            </a:br>
            <a:r>
              <a:rPr lang="en" sz="2000"/>
              <a:t>Sunday April 24th</a:t>
            </a:r>
            <a:endParaRPr sz="2000"/>
          </a:p>
          <a:p>
            <a:pPr indent="0" lvl="0" marL="0" rtl="0" algn="ctr">
              <a:spcBef>
                <a:spcPts val="1600"/>
              </a:spcBef>
              <a:spcAft>
                <a:spcPts val="1600"/>
              </a:spcAft>
              <a:buNone/>
            </a:pPr>
            <a:r>
              <a:rPr b="1" lang="en" sz="2200"/>
              <a:t>Award Ceremony</a:t>
            </a:r>
            <a:br>
              <a:rPr lang="en" sz="2200"/>
            </a:br>
            <a:r>
              <a:rPr lang="en" sz="2000"/>
              <a:t>May 28th</a:t>
            </a:r>
            <a:endParaRPr sz="2000"/>
          </a:p>
        </p:txBody>
      </p:sp>
      <p:pic>
        <p:nvPicPr>
          <p:cNvPr id="147" name="Google Shape;147;p28"/>
          <p:cNvPicPr preferRelativeResize="0"/>
          <p:nvPr/>
        </p:nvPicPr>
        <p:blipFill>
          <a:blip r:embed="rId3">
            <a:alphaModFix/>
          </a:blip>
          <a:stretch>
            <a:fillRect/>
          </a:stretch>
        </p:blipFill>
        <p:spPr>
          <a:xfrm>
            <a:off x="4030925" y="1028700"/>
            <a:ext cx="4762500" cy="308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9"/>
          <p:cNvSpPr txBox="1"/>
          <p:nvPr>
            <p:ph type="title"/>
          </p:nvPr>
        </p:nvSpPr>
        <p:spPr>
          <a:xfrm>
            <a:off x="331525" y="386700"/>
            <a:ext cx="40437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IPA Smackdown</a:t>
            </a:r>
            <a:endParaRPr/>
          </a:p>
        </p:txBody>
      </p:sp>
      <p:sp>
        <p:nvSpPr>
          <p:cNvPr id="153" name="Google Shape;153;p29"/>
          <p:cNvSpPr txBox="1"/>
          <p:nvPr>
            <p:ph idx="1" type="body"/>
          </p:nvPr>
        </p:nvSpPr>
        <p:spPr>
          <a:xfrm>
            <a:off x="684325" y="1142400"/>
            <a:ext cx="2808000" cy="361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400"/>
              <a:t>3 bottles per Entry</a:t>
            </a:r>
            <a:endParaRPr b="1" sz="1400"/>
          </a:p>
          <a:p>
            <a:pPr indent="0" lvl="0" marL="0" rtl="0" algn="ctr">
              <a:spcBef>
                <a:spcPts val="1600"/>
              </a:spcBef>
              <a:spcAft>
                <a:spcPts val="0"/>
              </a:spcAft>
              <a:buNone/>
            </a:pPr>
            <a:r>
              <a:rPr b="1" lang="en" sz="2200"/>
              <a:t>Registration Opens</a:t>
            </a:r>
            <a:br>
              <a:rPr lang="en" sz="2200"/>
            </a:br>
            <a:r>
              <a:rPr lang="en" sz="2000"/>
              <a:t>Jan 21st</a:t>
            </a:r>
            <a:endParaRPr sz="2000"/>
          </a:p>
          <a:p>
            <a:pPr indent="0" lvl="0" marL="0" rtl="0" algn="ctr">
              <a:spcBef>
                <a:spcPts val="1600"/>
              </a:spcBef>
              <a:spcAft>
                <a:spcPts val="0"/>
              </a:spcAft>
              <a:buNone/>
            </a:pPr>
            <a:r>
              <a:rPr b="1" lang="en" sz="2200"/>
              <a:t>Entries Due</a:t>
            </a:r>
            <a:br>
              <a:rPr lang="en" sz="2200"/>
            </a:br>
            <a:r>
              <a:rPr lang="en" sz="2000"/>
              <a:t>Apr 18th</a:t>
            </a:r>
            <a:endParaRPr sz="2000"/>
          </a:p>
          <a:p>
            <a:pPr indent="0" lvl="0" marL="0" rtl="0" algn="ctr">
              <a:spcBef>
                <a:spcPts val="1600"/>
              </a:spcBef>
              <a:spcAft>
                <a:spcPts val="1600"/>
              </a:spcAft>
              <a:buNone/>
            </a:pPr>
            <a:r>
              <a:rPr b="1" lang="en" sz="2200"/>
              <a:t>Award Ceremony</a:t>
            </a:r>
            <a:br>
              <a:rPr lang="en" sz="2200"/>
            </a:br>
            <a:r>
              <a:rPr lang="en" sz="2000"/>
              <a:t>May 20th</a:t>
            </a:r>
            <a:endParaRPr sz="2000"/>
          </a:p>
        </p:txBody>
      </p:sp>
      <p:pic>
        <p:nvPicPr>
          <p:cNvPr id="154" name="Google Shape;154;p29"/>
          <p:cNvPicPr preferRelativeResize="0"/>
          <p:nvPr/>
        </p:nvPicPr>
        <p:blipFill>
          <a:blip r:embed="rId3">
            <a:alphaModFix/>
          </a:blip>
          <a:stretch>
            <a:fillRect/>
          </a:stretch>
        </p:blipFill>
        <p:spPr>
          <a:xfrm>
            <a:off x="3577925" y="1455238"/>
            <a:ext cx="5346874" cy="22330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0"/>
          <p:cNvSpPr txBox="1"/>
          <p:nvPr>
            <p:ph type="title"/>
          </p:nvPr>
        </p:nvSpPr>
        <p:spPr>
          <a:xfrm>
            <a:off x="331525" y="386700"/>
            <a:ext cx="40437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Hot ‘N Humid</a:t>
            </a:r>
            <a:r>
              <a:rPr lang="en"/>
              <a:t> 2022</a:t>
            </a:r>
            <a:endParaRPr/>
          </a:p>
        </p:txBody>
      </p:sp>
      <p:sp>
        <p:nvSpPr>
          <p:cNvPr id="160" name="Google Shape;160;p30"/>
          <p:cNvSpPr txBox="1"/>
          <p:nvPr>
            <p:ph idx="1" type="body"/>
          </p:nvPr>
        </p:nvSpPr>
        <p:spPr>
          <a:xfrm>
            <a:off x="949375" y="1142400"/>
            <a:ext cx="2808000" cy="361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400"/>
              <a:t>Entry Limit: 300</a:t>
            </a:r>
            <a:br>
              <a:rPr b="1" lang="en" sz="1400"/>
            </a:br>
            <a:r>
              <a:rPr b="1" lang="en" sz="1400"/>
              <a:t>3 Entries Per Brewer</a:t>
            </a:r>
            <a:br>
              <a:rPr b="1" lang="en" sz="1400"/>
            </a:br>
            <a:r>
              <a:rPr b="1" lang="en" sz="1400"/>
              <a:t>3 bottles per Entry</a:t>
            </a:r>
            <a:endParaRPr b="1" sz="1400"/>
          </a:p>
          <a:p>
            <a:pPr indent="0" lvl="0" marL="0" rtl="0" algn="ctr">
              <a:spcBef>
                <a:spcPts val="1600"/>
              </a:spcBef>
              <a:spcAft>
                <a:spcPts val="0"/>
              </a:spcAft>
              <a:buNone/>
            </a:pPr>
            <a:r>
              <a:rPr b="1" lang="en" sz="2200"/>
              <a:t>Registration Opens</a:t>
            </a:r>
            <a:br>
              <a:rPr lang="en" sz="2200"/>
            </a:br>
            <a:r>
              <a:rPr lang="en" sz="2000"/>
              <a:t>April 1st</a:t>
            </a:r>
            <a:endParaRPr sz="2000"/>
          </a:p>
          <a:p>
            <a:pPr indent="0" lvl="0" marL="0" rtl="0" algn="ctr">
              <a:spcBef>
                <a:spcPts val="1600"/>
              </a:spcBef>
              <a:spcAft>
                <a:spcPts val="0"/>
              </a:spcAft>
              <a:buNone/>
            </a:pPr>
            <a:r>
              <a:rPr b="1" lang="en" sz="2200"/>
              <a:t>Entries Due</a:t>
            </a:r>
            <a:br>
              <a:rPr lang="en" sz="2200"/>
            </a:br>
            <a:r>
              <a:rPr lang="en" sz="2000"/>
              <a:t>May 13th</a:t>
            </a:r>
            <a:endParaRPr sz="2000"/>
          </a:p>
          <a:p>
            <a:pPr indent="0" lvl="0" marL="0" rtl="0" algn="ctr">
              <a:spcBef>
                <a:spcPts val="1600"/>
              </a:spcBef>
              <a:spcAft>
                <a:spcPts val="1600"/>
              </a:spcAft>
              <a:buNone/>
            </a:pPr>
            <a:r>
              <a:rPr b="1" lang="en" sz="2200"/>
              <a:t>Award Ceremony</a:t>
            </a:r>
            <a:br>
              <a:rPr lang="en" sz="2200"/>
            </a:br>
            <a:r>
              <a:rPr lang="en" sz="2000"/>
              <a:t>June 11th</a:t>
            </a:r>
            <a:endParaRPr sz="2000"/>
          </a:p>
        </p:txBody>
      </p:sp>
      <p:pic>
        <p:nvPicPr>
          <p:cNvPr id="161" name="Google Shape;161;p30"/>
          <p:cNvPicPr preferRelativeResize="0"/>
          <p:nvPr/>
        </p:nvPicPr>
        <p:blipFill>
          <a:blip r:embed="rId3">
            <a:alphaModFix/>
          </a:blip>
          <a:stretch>
            <a:fillRect/>
          </a:stretch>
        </p:blipFill>
        <p:spPr>
          <a:xfrm>
            <a:off x="4527625" y="152400"/>
            <a:ext cx="4463975" cy="4463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txBox="1"/>
          <p:nvPr>
            <p:ph type="title"/>
          </p:nvPr>
        </p:nvSpPr>
        <p:spPr>
          <a:xfrm>
            <a:off x="331525" y="386700"/>
            <a:ext cx="40437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First Coast Cup</a:t>
            </a:r>
            <a:r>
              <a:rPr lang="en"/>
              <a:t> 2022</a:t>
            </a:r>
            <a:endParaRPr/>
          </a:p>
        </p:txBody>
      </p:sp>
      <p:sp>
        <p:nvSpPr>
          <p:cNvPr id="167" name="Google Shape;167;p31"/>
          <p:cNvSpPr txBox="1"/>
          <p:nvPr>
            <p:ph idx="1" type="body"/>
          </p:nvPr>
        </p:nvSpPr>
        <p:spPr>
          <a:xfrm>
            <a:off x="949375" y="1142400"/>
            <a:ext cx="2808000" cy="361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400"/>
              <a:t>Entry Limit: 300?</a:t>
            </a:r>
            <a:br>
              <a:rPr b="1" lang="en" sz="1400"/>
            </a:br>
            <a:r>
              <a:rPr b="1" lang="en" sz="1400"/>
              <a:t>3 Entries Per Brewer?</a:t>
            </a:r>
            <a:br>
              <a:rPr b="1" lang="en" sz="1400"/>
            </a:br>
            <a:r>
              <a:rPr b="1" lang="en" sz="1400"/>
              <a:t>3 bottles per Entry</a:t>
            </a:r>
            <a:endParaRPr b="1" sz="1400"/>
          </a:p>
          <a:p>
            <a:pPr indent="0" lvl="0" marL="0" rtl="0" algn="ctr">
              <a:spcBef>
                <a:spcPts val="1600"/>
              </a:spcBef>
              <a:spcAft>
                <a:spcPts val="0"/>
              </a:spcAft>
              <a:buNone/>
            </a:pPr>
            <a:r>
              <a:rPr b="1" lang="en" sz="2200"/>
              <a:t>Registration Opens</a:t>
            </a:r>
            <a:br>
              <a:rPr lang="en" sz="2200"/>
            </a:br>
            <a:r>
              <a:rPr lang="en" sz="2000"/>
              <a:t>May 23rd</a:t>
            </a:r>
            <a:endParaRPr sz="2000"/>
          </a:p>
          <a:p>
            <a:pPr indent="0" lvl="0" marL="0" rtl="0" algn="ctr">
              <a:spcBef>
                <a:spcPts val="1600"/>
              </a:spcBef>
              <a:spcAft>
                <a:spcPts val="0"/>
              </a:spcAft>
              <a:buNone/>
            </a:pPr>
            <a:r>
              <a:rPr b="1" lang="en" sz="2200"/>
              <a:t>Entries Due</a:t>
            </a:r>
            <a:br>
              <a:rPr lang="en" sz="2200"/>
            </a:br>
            <a:r>
              <a:rPr lang="en" sz="2000"/>
              <a:t>June 16</a:t>
            </a:r>
            <a:r>
              <a:rPr lang="en" sz="2000"/>
              <a:t>th</a:t>
            </a:r>
            <a:endParaRPr sz="2000"/>
          </a:p>
          <a:p>
            <a:pPr indent="0" lvl="0" marL="0" rtl="0" algn="ctr">
              <a:spcBef>
                <a:spcPts val="1600"/>
              </a:spcBef>
              <a:spcAft>
                <a:spcPts val="1600"/>
              </a:spcAft>
              <a:buNone/>
            </a:pPr>
            <a:r>
              <a:rPr b="1" lang="en" sz="2200"/>
              <a:t>Award Ceremony</a:t>
            </a:r>
            <a:br>
              <a:rPr lang="en" sz="2200"/>
            </a:br>
            <a:r>
              <a:rPr lang="en" sz="2000"/>
              <a:t>July 16</a:t>
            </a:r>
            <a:r>
              <a:rPr lang="en" sz="2000"/>
              <a:t>th</a:t>
            </a:r>
            <a:endParaRPr sz="2000"/>
          </a:p>
        </p:txBody>
      </p:sp>
      <p:pic>
        <p:nvPicPr>
          <p:cNvPr id="168" name="Google Shape;168;p31"/>
          <p:cNvPicPr preferRelativeResize="0"/>
          <p:nvPr/>
        </p:nvPicPr>
        <p:blipFill>
          <a:blip r:embed="rId3">
            <a:alphaModFix/>
          </a:blip>
          <a:stretch>
            <a:fillRect/>
          </a:stretch>
        </p:blipFill>
        <p:spPr>
          <a:xfrm>
            <a:off x="4375225" y="566050"/>
            <a:ext cx="4613100" cy="4011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331525" y="386700"/>
            <a:ext cx="40437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Sunshine Challenge 2022</a:t>
            </a:r>
            <a:endParaRPr/>
          </a:p>
        </p:txBody>
      </p:sp>
      <p:sp>
        <p:nvSpPr>
          <p:cNvPr id="174" name="Google Shape;174;p32"/>
          <p:cNvSpPr txBox="1"/>
          <p:nvPr>
            <p:ph idx="1" type="body"/>
          </p:nvPr>
        </p:nvSpPr>
        <p:spPr>
          <a:xfrm>
            <a:off x="684325" y="1142400"/>
            <a:ext cx="2808000" cy="361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400"/>
              <a:t>Entry Limit: 400</a:t>
            </a:r>
            <a:br>
              <a:rPr b="1" lang="en" sz="1400"/>
            </a:br>
            <a:r>
              <a:rPr b="1" lang="en" sz="1400"/>
              <a:t>3 Entries Per Brewer</a:t>
            </a:r>
            <a:br>
              <a:rPr b="1" lang="en" sz="1400"/>
            </a:br>
            <a:r>
              <a:rPr b="1" lang="en" sz="1400"/>
              <a:t>4 bottles per Entry</a:t>
            </a:r>
            <a:endParaRPr b="1" sz="1400"/>
          </a:p>
          <a:p>
            <a:pPr indent="0" lvl="0" marL="0" rtl="0" algn="ctr">
              <a:spcBef>
                <a:spcPts val="1600"/>
              </a:spcBef>
              <a:spcAft>
                <a:spcPts val="0"/>
              </a:spcAft>
              <a:buNone/>
            </a:pPr>
            <a:r>
              <a:rPr b="1" lang="en" sz="2200"/>
              <a:t>Registration Opens</a:t>
            </a:r>
            <a:br>
              <a:rPr lang="en" sz="2200"/>
            </a:br>
            <a:r>
              <a:rPr lang="en" sz="2000"/>
              <a:t>July 18th</a:t>
            </a:r>
            <a:endParaRPr sz="2000"/>
          </a:p>
          <a:p>
            <a:pPr indent="0" lvl="0" marL="0" rtl="0" algn="ctr">
              <a:spcBef>
                <a:spcPts val="1600"/>
              </a:spcBef>
              <a:spcAft>
                <a:spcPts val="0"/>
              </a:spcAft>
              <a:buNone/>
            </a:pPr>
            <a:r>
              <a:rPr b="1" lang="en" sz="2200"/>
              <a:t>Entries Due</a:t>
            </a:r>
            <a:br>
              <a:rPr lang="en" sz="2200"/>
            </a:br>
            <a:r>
              <a:rPr lang="en" sz="2000"/>
              <a:t>Aug 13th</a:t>
            </a:r>
            <a:endParaRPr sz="2000"/>
          </a:p>
          <a:p>
            <a:pPr indent="0" lvl="0" marL="0" rtl="0" algn="ctr">
              <a:spcBef>
                <a:spcPts val="1600"/>
              </a:spcBef>
              <a:spcAft>
                <a:spcPts val="1600"/>
              </a:spcAft>
              <a:buNone/>
            </a:pPr>
            <a:r>
              <a:rPr b="1" lang="en" sz="2200"/>
              <a:t>Award Ceremony</a:t>
            </a:r>
            <a:br>
              <a:rPr lang="en" sz="2200"/>
            </a:br>
            <a:r>
              <a:rPr lang="en" sz="2000"/>
              <a:t>Sept 17th</a:t>
            </a:r>
            <a:endParaRPr sz="2000"/>
          </a:p>
        </p:txBody>
      </p:sp>
      <p:pic>
        <p:nvPicPr>
          <p:cNvPr id="175" name="Google Shape;175;p32"/>
          <p:cNvPicPr preferRelativeResize="0"/>
          <p:nvPr/>
        </p:nvPicPr>
        <p:blipFill>
          <a:blip r:embed="rId3">
            <a:alphaModFix/>
          </a:blip>
          <a:stretch>
            <a:fillRect/>
          </a:stretch>
        </p:blipFill>
        <p:spPr>
          <a:xfrm>
            <a:off x="4375225" y="1695650"/>
            <a:ext cx="4368150" cy="1752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2022 Chair Positions</a:t>
            </a:r>
            <a:endParaRPr/>
          </a:p>
        </p:txBody>
      </p:sp>
      <p:sp>
        <p:nvSpPr>
          <p:cNvPr id="181" name="Google Shape;181;p33"/>
          <p:cNvSpPr txBox="1"/>
          <p:nvPr/>
        </p:nvSpPr>
        <p:spPr>
          <a:xfrm>
            <a:off x="2066100" y="1709850"/>
            <a:ext cx="50118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Non-Elected Chair positions:</a:t>
            </a:r>
            <a:endParaRPr sz="2000"/>
          </a:p>
          <a:p>
            <a:pPr indent="0" lvl="0" marL="0" rtl="0" algn="l">
              <a:spcBef>
                <a:spcPts val="0"/>
              </a:spcBef>
              <a:spcAft>
                <a:spcPts val="0"/>
              </a:spcAft>
              <a:buNone/>
            </a:pPr>
            <a:r>
              <a:rPr b="1" lang="en" sz="2000"/>
              <a:t>BJCP Chair </a:t>
            </a:r>
            <a:r>
              <a:rPr lang="en" sz="2000"/>
              <a:t>- </a:t>
            </a:r>
            <a:r>
              <a:rPr lang="en" sz="2000">
                <a:highlight>
                  <a:schemeClr val="lt1"/>
                </a:highlight>
              </a:rPr>
              <a:t>Chris H.</a:t>
            </a:r>
            <a:r>
              <a:rPr lang="en" sz="2000"/>
              <a:t> </a:t>
            </a:r>
            <a:endParaRPr sz="2000"/>
          </a:p>
          <a:p>
            <a:pPr indent="0" lvl="0" marL="0" rtl="0" algn="l">
              <a:spcBef>
                <a:spcPts val="0"/>
              </a:spcBef>
              <a:spcAft>
                <a:spcPts val="0"/>
              </a:spcAft>
              <a:buNone/>
            </a:pPr>
            <a:r>
              <a:rPr b="1" lang="en" sz="2000">
                <a:solidFill>
                  <a:schemeClr val="dk1"/>
                </a:solidFill>
              </a:rPr>
              <a:t>Competition </a:t>
            </a:r>
            <a:r>
              <a:rPr lang="en" sz="2000">
                <a:solidFill>
                  <a:schemeClr val="dk1"/>
                </a:solidFill>
              </a:rPr>
              <a:t>- Chris T-R and Mark S.</a:t>
            </a:r>
            <a:endParaRPr sz="2000">
              <a:solidFill>
                <a:schemeClr val="dk1"/>
              </a:solidFill>
            </a:endParaRPr>
          </a:p>
          <a:p>
            <a:pPr indent="0" lvl="0" marL="0" rtl="0" algn="l">
              <a:spcBef>
                <a:spcPts val="0"/>
              </a:spcBef>
              <a:spcAft>
                <a:spcPts val="0"/>
              </a:spcAft>
              <a:buClr>
                <a:schemeClr val="dk1"/>
              </a:buClr>
              <a:buSzPts val="1100"/>
              <a:buFont typeface="Arial"/>
              <a:buNone/>
            </a:pPr>
            <a:r>
              <a:rPr b="1" lang="en" sz="2000">
                <a:solidFill>
                  <a:schemeClr val="dk1"/>
                </a:solidFill>
              </a:rPr>
              <a:t>Festival </a:t>
            </a:r>
            <a:r>
              <a:rPr lang="en" sz="2000">
                <a:solidFill>
                  <a:schemeClr val="dk1"/>
                </a:solidFill>
              </a:rPr>
              <a:t>- </a:t>
            </a:r>
            <a:r>
              <a:rPr lang="en" sz="2000">
                <a:solidFill>
                  <a:schemeClr val="dk1"/>
                </a:solidFill>
                <a:highlight>
                  <a:schemeClr val="accent1"/>
                </a:highlight>
              </a:rPr>
              <a:t>Looking for a new Chair</a:t>
            </a:r>
            <a:endParaRPr sz="2000">
              <a:solidFill>
                <a:schemeClr val="dk1"/>
              </a:solidFill>
            </a:endParaRPr>
          </a:p>
          <a:p>
            <a:pPr indent="0" lvl="0" marL="0" rtl="0" algn="l">
              <a:spcBef>
                <a:spcPts val="0"/>
              </a:spcBef>
              <a:spcAft>
                <a:spcPts val="0"/>
              </a:spcAft>
              <a:buNone/>
            </a:pPr>
            <a:r>
              <a:rPr b="1" lang="en" sz="2000"/>
              <a:t>Social Media</a:t>
            </a:r>
            <a:r>
              <a:rPr lang="en" sz="2000"/>
              <a:t> - Jordyn and Sean</a:t>
            </a:r>
            <a:endParaRPr sz="2000"/>
          </a:p>
          <a:p>
            <a:pPr indent="0" lvl="0" marL="0" rtl="0" algn="l">
              <a:spcBef>
                <a:spcPts val="0"/>
              </a:spcBef>
              <a:spcAft>
                <a:spcPts val="0"/>
              </a:spcAft>
              <a:buNone/>
            </a:pPr>
            <a:r>
              <a:rPr b="1" lang="en" sz="2000"/>
              <a:t>Video Content Chair - </a:t>
            </a:r>
            <a:r>
              <a:rPr lang="en" sz="2000"/>
              <a:t>Leanna C. </a:t>
            </a:r>
            <a:endParaRPr sz="2000"/>
          </a:p>
          <a:p>
            <a:pPr indent="0" lvl="0" marL="0" rtl="0" algn="l">
              <a:spcBef>
                <a:spcPts val="0"/>
              </a:spcBef>
              <a:spcAft>
                <a:spcPts val="0"/>
              </a:spcAft>
              <a:buNone/>
            </a:pPr>
            <a:r>
              <a:rPr b="1" lang="en" sz="2000"/>
              <a:t>Charity Coordinator - </a:t>
            </a:r>
            <a:r>
              <a:rPr lang="en" sz="2000"/>
              <a:t>Clint S.</a:t>
            </a:r>
            <a:endParaRPr sz="2000"/>
          </a:p>
        </p:txBody>
      </p:sp>
      <p:pic>
        <p:nvPicPr>
          <p:cNvPr descr="Logo Circle.png" id="182" name="Google Shape;182;p33"/>
          <p:cNvPicPr preferRelativeResize="0"/>
          <p:nvPr/>
        </p:nvPicPr>
        <p:blipFill rotWithShape="1">
          <a:blip r:embed="rId3">
            <a:alphaModFix/>
          </a:blip>
          <a:srcRect b="0" l="0" r="0" t="0"/>
          <a:stretch/>
        </p:blipFill>
        <p:spPr>
          <a:xfrm>
            <a:off x="7811345" y="3947750"/>
            <a:ext cx="1021026" cy="999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nvSpPr>
        <p:spPr>
          <a:xfrm>
            <a:off x="1913525" y="1138625"/>
            <a:ext cx="6276300" cy="3361800"/>
          </a:xfrm>
          <a:prstGeom prst="rect">
            <a:avLst/>
          </a:prstGeom>
          <a:noFill/>
          <a:ln>
            <a:noFill/>
          </a:ln>
        </p:spPr>
        <p:txBody>
          <a:bodyPr anchorCtr="0" anchor="ctr" bIns="19050" lIns="19050" spcFirstLastPara="1" rIns="19050" wrap="square" tIns="19050">
            <a:noAutofit/>
          </a:bodyPr>
          <a:lstStyle/>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Hot N Humid Registration Opens: </a:t>
            </a:r>
            <a:r>
              <a:rPr lang="en" sz="1800">
                <a:solidFill>
                  <a:schemeClr val="dk1"/>
                </a:solidFill>
                <a:highlight>
                  <a:schemeClr val="lt1"/>
                </a:highlight>
              </a:rPr>
              <a:t>April 1st</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Local Brewery Exploration </a:t>
            </a:r>
            <a:r>
              <a:rPr lang="en" sz="1800">
                <a:solidFill>
                  <a:schemeClr val="dk1"/>
                </a:solidFill>
                <a:highlight>
                  <a:schemeClr val="lt1"/>
                </a:highlight>
              </a:rPr>
              <a:t>- Apr 1st @6:30pm</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April Club Meeting</a:t>
            </a:r>
            <a:r>
              <a:rPr lang="en" sz="1800">
                <a:solidFill>
                  <a:schemeClr val="dk1"/>
                </a:solidFill>
                <a:highlight>
                  <a:schemeClr val="lt1"/>
                </a:highlight>
              </a:rPr>
              <a:t>: Apr 15th @ 7:00pm</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April </a:t>
            </a:r>
            <a:r>
              <a:rPr b="1" lang="en" sz="1800">
                <a:solidFill>
                  <a:schemeClr val="dk1"/>
                </a:solidFill>
                <a:highlight>
                  <a:schemeClr val="lt1"/>
                </a:highlight>
              </a:rPr>
              <a:t>Club Comp Entry Closes</a:t>
            </a:r>
            <a:r>
              <a:rPr lang="en" sz="1800">
                <a:solidFill>
                  <a:schemeClr val="dk1"/>
                </a:solidFill>
                <a:highlight>
                  <a:schemeClr val="lt1"/>
                </a:highlight>
              </a:rPr>
              <a:t>: Apr 3rd</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April </a:t>
            </a:r>
            <a:r>
              <a:rPr b="1" lang="en" sz="1800">
                <a:solidFill>
                  <a:schemeClr val="dk1"/>
                </a:solidFill>
                <a:highlight>
                  <a:schemeClr val="lt1"/>
                </a:highlight>
              </a:rPr>
              <a:t>Club Comp Delivery Date</a:t>
            </a:r>
            <a:r>
              <a:rPr lang="en" sz="1800">
                <a:solidFill>
                  <a:schemeClr val="dk1"/>
                </a:solidFill>
                <a:highlight>
                  <a:schemeClr val="lt1"/>
                </a:highlight>
              </a:rPr>
              <a:t>: Apr 10th</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IPA Smackdown </a:t>
            </a:r>
            <a:r>
              <a:rPr b="1" lang="en" sz="1800">
                <a:solidFill>
                  <a:schemeClr val="dk1"/>
                </a:solidFill>
                <a:highlight>
                  <a:schemeClr val="lt1"/>
                </a:highlight>
              </a:rPr>
              <a:t>Entries</a:t>
            </a:r>
            <a:r>
              <a:rPr b="1" lang="en" sz="1800">
                <a:solidFill>
                  <a:schemeClr val="dk1"/>
                </a:solidFill>
                <a:highlight>
                  <a:schemeClr val="lt1"/>
                </a:highlight>
              </a:rPr>
              <a:t> due</a:t>
            </a:r>
            <a:r>
              <a:rPr lang="en" sz="1800">
                <a:solidFill>
                  <a:schemeClr val="dk1"/>
                </a:solidFill>
                <a:highlight>
                  <a:schemeClr val="lt1"/>
                </a:highlight>
              </a:rPr>
              <a:t>: Apr 18th</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Hurricane Blowoff Awards</a:t>
            </a:r>
            <a:r>
              <a:rPr lang="en" sz="1800">
                <a:solidFill>
                  <a:schemeClr val="dk1"/>
                </a:solidFill>
                <a:highlight>
                  <a:schemeClr val="lt1"/>
                </a:highlight>
              </a:rPr>
              <a:t>: Apr 23rd</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Hogtown Train Leaves</a:t>
            </a:r>
            <a:r>
              <a:rPr lang="en" sz="1800">
                <a:solidFill>
                  <a:schemeClr val="dk1"/>
                </a:solidFill>
                <a:highlight>
                  <a:schemeClr val="lt1"/>
                </a:highlight>
              </a:rPr>
              <a:t>: Apr 24th</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b="1" sz="1800">
              <a:solidFill>
                <a:schemeClr val="dk1"/>
              </a:solidFill>
              <a:highlight>
                <a:schemeClr val="lt1"/>
              </a:highlight>
            </a:endParaRPr>
          </a:p>
        </p:txBody>
      </p:sp>
      <p:sp>
        <p:nvSpPr>
          <p:cNvPr id="188" name="Google Shape;188;p34"/>
          <p:cNvSpPr txBox="1"/>
          <p:nvPr/>
        </p:nvSpPr>
        <p:spPr>
          <a:xfrm>
            <a:off x="1214516" y="-239697"/>
            <a:ext cx="6975300" cy="1715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Upcoming Events</a:t>
            </a:r>
            <a:endParaRPr sz="500"/>
          </a:p>
        </p:txBody>
      </p:sp>
      <p:pic>
        <p:nvPicPr>
          <p:cNvPr descr="OHBS copy.png" id="189" name="Google Shape;189;p34"/>
          <p:cNvPicPr preferRelativeResize="0"/>
          <p:nvPr/>
        </p:nvPicPr>
        <p:blipFill rotWithShape="1">
          <a:blip r:embed="rId3">
            <a:alphaModFix/>
          </a:blip>
          <a:srcRect b="0" l="0" r="0" t="0"/>
          <a:stretch/>
        </p:blipFill>
        <p:spPr>
          <a:xfrm>
            <a:off x="355498" y="3564898"/>
            <a:ext cx="1435550" cy="1424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5"/>
          <p:cNvSpPr txBox="1"/>
          <p:nvPr>
            <p:ph idx="4294967295" type="body"/>
          </p:nvPr>
        </p:nvSpPr>
        <p:spPr>
          <a:xfrm>
            <a:off x="1735022" y="3411774"/>
            <a:ext cx="5673900" cy="1580700"/>
          </a:xfrm>
          <a:prstGeom prst="rect">
            <a:avLst/>
          </a:prstGeom>
          <a:noFill/>
          <a:ln>
            <a:noFill/>
          </a:ln>
        </p:spPr>
        <p:txBody>
          <a:bodyPr anchorCtr="0" anchor="t"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3600"/>
              <a:buFont typeface="Helvetica Neue"/>
              <a:buNone/>
            </a:pPr>
            <a:r>
              <a:rPr lang="en" sz="3600"/>
              <a:t>Thank You!</a:t>
            </a:r>
            <a:endParaRPr sz="3600"/>
          </a:p>
          <a:p>
            <a:pPr indent="0" lvl="0" marL="0" marR="0" rtl="0" algn="ctr">
              <a:lnSpc>
                <a:spcPct val="100000"/>
              </a:lnSpc>
              <a:spcBef>
                <a:spcPts val="0"/>
              </a:spcBef>
              <a:spcAft>
                <a:spcPts val="0"/>
              </a:spcAft>
              <a:buClr>
                <a:srgbClr val="000000"/>
              </a:buClr>
              <a:buSzPts val="3600"/>
              <a:buFont typeface="Helvetica Neue"/>
              <a:buNone/>
            </a:pPr>
            <a:r>
              <a:rPr lang="en" sz="3600"/>
              <a:t>Next Up: Brew School</a:t>
            </a:r>
            <a:endParaRPr sz="3600"/>
          </a:p>
          <a:p>
            <a:pPr indent="0" lvl="0" marL="0" marR="0" rtl="0" algn="ctr">
              <a:lnSpc>
                <a:spcPct val="100000"/>
              </a:lnSpc>
              <a:spcBef>
                <a:spcPts val="0"/>
              </a:spcBef>
              <a:spcAft>
                <a:spcPts val="0"/>
              </a:spcAft>
              <a:buClr>
                <a:srgbClr val="000000"/>
              </a:buClr>
              <a:buSzPts val="3600"/>
              <a:buFont typeface="Helvetica Neue"/>
              <a:buNone/>
            </a:pPr>
            <a:r>
              <a:rPr lang="en" sz="3600"/>
              <a:t>Chocolate Grains</a:t>
            </a:r>
            <a:endParaRPr sz="3600"/>
          </a:p>
        </p:txBody>
      </p:sp>
      <p:pic>
        <p:nvPicPr>
          <p:cNvPr descr="Logo Circle.png" id="195" name="Google Shape;195;p35"/>
          <p:cNvPicPr preferRelativeResize="0"/>
          <p:nvPr/>
        </p:nvPicPr>
        <p:blipFill rotWithShape="1">
          <a:blip r:embed="rId3">
            <a:alphaModFix/>
          </a:blip>
          <a:srcRect b="0" l="0" r="0" t="0"/>
          <a:stretch/>
        </p:blipFill>
        <p:spPr>
          <a:xfrm>
            <a:off x="3226594" y="246400"/>
            <a:ext cx="2690813" cy="2633663"/>
          </a:xfrm>
          <a:prstGeom prst="rect">
            <a:avLst/>
          </a:prstGeom>
          <a:noFill/>
          <a:ln>
            <a:noFill/>
          </a:ln>
        </p:spPr>
      </p:pic>
      <p:sp>
        <p:nvSpPr>
          <p:cNvPr id="196" name="Google Shape;196;p35"/>
          <p:cNvSpPr txBox="1"/>
          <p:nvPr/>
        </p:nvSpPr>
        <p:spPr>
          <a:xfrm>
            <a:off x="1586972" y="2829471"/>
            <a:ext cx="5970000" cy="405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2400"/>
              <a:buFont typeface="Helvetica Neue"/>
              <a:buNone/>
            </a:pPr>
            <a:r>
              <a:rPr b="1" i="0" lang="en" sz="2400" u="none" cap="none" strike="noStrike">
                <a:solidFill>
                  <a:srgbClr val="000000"/>
                </a:solidFill>
                <a:latin typeface="Helvetica Neue"/>
                <a:ea typeface="Helvetica Neue"/>
                <a:cs typeface="Helvetica Neue"/>
                <a:sym typeface="Helvetica Neue"/>
              </a:rPr>
              <a:t>20</a:t>
            </a:r>
            <a:r>
              <a:rPr b="1" lang="en" sz="2400">
                <a:latin typeface="Helvetica Neue"/>
                <a:ea typeface="Helvetica Neue"/>
                <a:cs typeface="Helvetica Neue"/>
                <a:sym typeface="Helvetica Neue"/>
              </a:rPr>
              <a:t>19</a:t>
            </a:r>
            <a:r>
              <a:rPr b="1" i="0" lang="en" sz="2400" u="none" cap="none" strike="noStrike">
                <a:solidFill>
                  <a:srgbClr val="000000"/>
                </a:solidFill>
                <a:latin typeface="Helvetica Neue"/>
                <a:ea typeface="Helvetica Neue"/>
                <a:cs typeface="Helvetica Neue"/>
                <a:sym typeface="Helvetica Neue"/>
              </a:rPr>
              <a:t> Florida Homebrew Club of the Year</a:t>
            </a:r>
            <a:endParaRPr sz="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Brew School: Brewing Competition Beers</a:t>
            </a:r>
            <a:endParaRPr/>
          </a:p>
        </p:txBody>
      </p:sp>
      <p:sp>
        <p:nvSpPr>
          <p:cNvPr id="202" name="Google Shape;202;p36"/>
          <p:cNvSpPr txBox="1"/>
          <p:nvPr/>
        </p:nvSpPr>
        <p:spPr>
          <a:xfrm>
            <a:off x="1415250" y="1096775"/>
            <a:ext cx="62556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Are you interested in entering competitions, but don’t know where to start?</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A </a:t>
            </a:r>
            <a:r>
              <a:rPr lang="en" sz="2000"/>
              <a:t>competition beer has three primary characteristics:</a:t>
            </a:r>
            <a:endParaRPr sz="2000"/>
          </a:p>
          <a:p>
            <a:pPr indent="-355600" lvl="0" marL="457200" rtl="0" algn="l">
              <a:spcBef>
                <a:spcPts val="0"/>
              </a:spcBef>
              <a:spcAft>
                <a:spcPts val="0"/>
              </a:spcAft>
              <a:buSzPts val="2000"/>
              <a:buAutoNum type="arabicParenR"/>
            </a:pPr>
            <a:r>
              <a:rPr lang="en" sz="2000"/>
              <a:t>No detectable flaws</a:t>
            </a:r>
            <a:endParaRPr sz="2000"/>
          </a:p>
          <a:p>
            <a:pPr indent="-355600" lvl="0" marL="457200" rtl="0" algn="l">
              <a:spcBef>
                <a:spcPts val="0"/>
              </a:spcBef>
              <a:spcAft>
                <a:spcPts val="0"/>
              </a:spcAft>
              <a:buSzPts val="2000"/>
              <a:buAutoNum type="arabicParenR"/>
            </a:pPr>
            <a:r>
              <a:rPr lang="en" sz="2000"/>
              <a:t>Closely meets style guidelines</a:t>
            </a:r>
            <a:endParaRPr sz="2000"/>
          </a:p>
          <a:p>
            <a:pPr indent="-355600" lvl="0" marL="457200" rtl="0" algn="l">
              <a:spcBef>
                <a:spcPts val="0"/>
              </a:spcBef>
              <a:spcAft>
                <a:spcPts val="0"/>
              </a:spcAft>
              <a:buSzPts val="2000"/>
              <a:buAutoNum type="arabicParenR"/>
            </a:pPr>
            <a:r>
              <a:rPr lang="en" sz="2000"/>
              <a:t>Is an enjoyable beer</a:t>
            </a:r>
            <a:endParaRPr sz="2000"/>
          </a:p>
        </p:txBody>
      </p:sp>
      <p:pic>
        <p:nvPicPr>
          <p:cNvPr descr="Logo Circle.png" id="203" name="Google Shape;203;p36"/>
          <p:cNvPicPr preferRelativeResize="0"/>
          <p:nvPr/>
        </p:nvPicPr>
        <p:blipFill rotWithShape="1">
          <a:blip r:embed="rId3">
            <a:alphaModFix/>
          </a:blip>
          <a:srcRect b="0" l="0" r="0" t="0"/>
          <a:stretch/>
        </p:blipFill>
        <p:spPr>
          <a:xfrm>
            <a:off x="7811345" y="3947750"/>
            <a:ext cx="1021026" cy="999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9"/>
          <p:cNvSpPr txBox="1"/>
          <p:nvPr>
            <p:ph idx="4294967295" type="ctrTitle"/>
          </p:nvPr>
        </p:nvSpPr>
        <p:spPr>
          <a:xfrm>
            <a:off x="1084380" y="8725"/>
            <a:ext cx="6975300" cy="1715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Club Motto</a:t>
            </a:r>
            <a:endParaRPr/>
          </a:p>
        </p:txBody>
      </p:sp>
      <p:sp>
        <p:nvSpPr>
          <p:cNvPr id="76" name="Google Shape;76;p19"/>
          <p:cNvSpPr txBox="1"/>
          <p:nvPr/>
        </p:nvSpPr>
        <p:spPr>
          <a:xfrm>
            <a:off x="70279" y="1701740"/>
            <a:ext cx="9003600" cy="2238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Strength Through Unity, </a:t>
            </a:r>
            <a:endParaRPr sz="500"/>
          </a:p>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Unity Through Zymurgy</a:t>
            </a:r>
            <a:endParaRPr sz="500"/>
          </a:p>
          <a:p>
            <a:pPr indent="0" lvl="0" marL="0" marR="0" rtl="0" algn="l">
              <a:lnSpc>
                <a:spcPct val="100000"/>
              </a:lnSpc>
              <a:spcBef>
                <a:spcPts val="0"/>
              </a:spcBef>
              <a:spcAft>
                <a:spcPts val="0"/>
              </a:spcAft>
              <a:buClr>
                <a:srgbClr val="000000"/>
              </a:buClr>
              <a:buSzPts val="5400"/>
              <a:buFont typeface="Helvetica Neue Light"/>
              <a:buNone/>
            </a:pPr>
            <a:r>
              <a:t/>
            </a:r>
            <a:endParaRPr b="0" i="0" sz="5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7"/>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Brewing Competition Beers: No Detectable Flaws</a:t>
            </a:r>
            <a:endParaRPr/>
          </a:p>
        </p:txBody>
      </p:sp>
      <p:sp>
        <p:nvSpPr>
          <p:cNvPr id="209" name="Google Shape;209;p37"/>
          <p:cNvSpPr txBox="1"/>
          <p:nvPr/>
        </p:nvSpPr>
        <p:spPr>
          <a:xfrm>
            <a:off x="1415250" y="941425"/>
            <a:ext cx="6255600" cy="4125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 sz="2000"/>
              <a:t>If a beer is oxidized, has DMS, diacetyl, chlorophenols, infection, fusel alcohols, etc. judges will likely notice and score it poorly</a:t>
            </a:r>
            <a:endParaRPr sz="2000"/>
          </a:p>
          <a:p>
            <a:pPr indent="-355600" lvl="0" marL="457200" rtl="0" algn="l">
              <a:spcBef>
                <a:spcPts val="0"/>
              </a:spcBef>
              <a:spcAft>
                <a:spcPts val="0"/>
              </a:spcAft>
              <a:buSzPts val="2000"/>
              <a:buChar char="●"/>
            </a:pPr>
            <a:r>
              <a:rPr lang="en" sz="2000"/>
              <a:t>If your beers often have these flaws, focus on eliminating those flaws.  </a:t>
            </a:r>
            <a:endParaRPr sz="2000"/>
          </a:p>
          <a:p>
            <a:pPr indent="-355600" lvl="0" marL="457200" rtl="0" algn="l">
              <a:spcBef>
                <a:spcPts val="0"/>
              </a:spcBef>
              <a:spcAft>
                <a:spcPts val="0"/>
              </a:spcAft>
              <a:buSzPts val="2000"/>
              <a:buChar char="●"/>
            </a:pPr>
            <a:r>
              <a:rPr lang="en" sz="2000"/>
              <a:t>Look through your entire process: </a:t>
            </a:r>
            <a:endParaRPr sz="2000"/>
          </a:p>
          <a:p>
            <a:pPr indent="-330200" lvl="1" marL="914400" rtl="0" algn="l">
              <a:spcBef>
                <a:spcPts val="0"/>
              </a:spcBef>
              <a:spcAft>
                <a:spcPts val="0"/>
              </a:spcAft>
              <a:buSzPts val="1600"/>
              <a:buChar char="○"/>
            </a:pPr>
            <a:r>
              <a:rPr lang="en" sz="1600"/>
              <a:t>Are you using good water?</a:t>
            </a:r>
            <a:endParaRPr sz="1600"/>
          </a:p>
          <a:p>
            <a:pPr indent="-330200" lvl="1" marL="914400" rtl="0" algn="l">
              <a:spcBef>
                <a:spcPts val="0"/>
              </a:spcBef>
              <a:spcAft>
                <a:spcPts val="0"/>
              </a:spcAft>
              <a:buSzPts val="1600"/>
              <a:buChar char="○"/>
            </a:pPr>
            <a:r>
              <a:rPr lang="en" sz="1600"/>
              <a:t>Are you hitting the right mash temps, sparging at a reasonable temp and PH, and chilling quickly?</a:t>
            </a:r>
            <a:endParaRPr sz="1600"/>
          </a:p>
          <a:p>
            <a:pPr indent="-330200" lvl="1" marL="914400" rtl="0" algn="l">
              <a:spcBef>
                <a:spcPts val="0"/>
              </a:spcBef>
              <a:spcAft>
                <a:spcPts val="0"/>
              </a:spcAft>
              <a:buSzPts val="1600"/>
              <a:buChar char="○"/>
            </a:pPr>
            <a:r>
              <a:rPr lang="en" sz="1600"/>
              <a:t>Is your cleaning and sanitization thorough enough?</a:t>
            </a:r>
            <a:endParaRPr sz="1600"/>
          </a:p>
          <a:p>
            <a:pPr indent="-330200" lvl="1" marL="914400" rtl="0" algn="l">
              <a:spcBef>
                <a:spcPts val="0"/>
              </a:spcBef>
              <a:spcAft>
                <a:spcPts val="0"/>
              </a:spcAft>
              <a:buSzPts val="1600"/>
              <a:buChar char="○"/>
            </a:pPr>
            <a:r>
              <a:rPr lang="en" sz="1600"/>
              <a:t>Are you pitching the right amount of healthy yeast at the right temp with sufficient oxygen?</a:t>
            </a:r>
            <a:endParaRPr sz="1600"/>
          </a:p>
          <a:p>
            <a:pPr indent="-355600" lvl="0" marL="457200" rtl="0" algn="l">
              <a:spcBef>
                <a:spcPts val="0"/>
              </a:spcBef>
              <a:spcAft>
                <a:spcPts val="0"/>
              </a:spcAft>
              <a:buSzPts val="2000"/>
              <a:buChar char="●"/>
            </a:pPr>
            <a:r>
              <a:rPr lang="en" sz="2000"/>
              <a:t>Ask for help! You’re not the only one who has gone through this</a:t>
            </a:r>
            <a:endParaRPr sz="2000"/>
          </a:p>
        </p:txBody>
      </p:sp>
      <p:pic>
        <p:nvPicPr>
          <p:cNvPr descr="Logo Circle.png" id="210" name="Google Shape;210;p37"/>
          <p:cNvPicPr preferRelativeResize="0"/>
          <p:nvPr/>
        </p:nvPicPr>
        <p:blipFill rotWithShape="1">
          <a:blip r:embed="rId3">
            <a:alphaModFix/>
          </a:blip>
          <a:srcRect b="0" l="0" r="0" t="0"/>
          <a:stretch/>
        </p:blipFill>
        <p:spPr>
          <a:xfrm>
            <a:off x="7811345" y="3947750"/>
            <a:ext cx="1021026" cy="999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8"/>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Brewing Competition Beers: True to Style</a:t>
            </a:r>
            <a:endParaRPr/>
          </a:p>
        </p:txBody>
      </p:sp>
      <p:sp>
        <p:nvSpPr>
          <p:cNvPr id="216" name="Google Shape;216;p38"/>
          <p:cNvSpPr txBox="1"/>
          <p:nvPr/>
        </p:nvSpPr>
        <p:spPr>
          <a:xfrm>
            <a:off x="386550" y="941425"/>
            <a:ext cx="7284300" cy="35709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 sz="2000"/>
              <a:t>Judges aren’t just determining if your beer is tasty, they’re determining if it closely matches the style guidelines</a:t>
            </a:r>
            <a:endParaRPr sz="2000"/>
          </a:p>
          <a:p>
            <a:pPr indent="-355600" lvl="0" marL="457200" rtl="0" algn="l">
              <a:spcBef>
                <a:spcPts val="0"/>
              </a:spcBef>
              <a:spcAft>
                <a:spcPts val="0"/>
              </a:spcAft>
              <a:buSzPts val="2000"/>
              <a:buChar char="●"/>
            </a:pPr>
            <a:r>
              <a:rPr lang="en" sz="2000"/>
              <a:t>This is often the most difficult thing to nail down, plus judges can be inconsistent</a:t>
            </a:r>
            <a:endParaRPr sz="2000"/>
          </a:p>
          <a:p>
            <a:pPr indent="-355600" lvl="0" marL="457200" rtl="0" algn="l">
              <a:spcBef>
                <a:spcPts val="0"/>
              </a:spcBef>
              <a:spcAft>
                <a:spcPts val="0"/>
              </a:spcAft>
              <a:buSzPts val="2000"/>
              <a:buChar char="●"/>
            </a:pPr>
            <a:r>
              <a:rPr lang="en" sz="2000"/>
              <a:t>Start by reading the BJCP guidelines for the style</a:t>
            </a:r>
            <a:endParaRPr sz="2000"/>
          </a:p>
          <a:p>
            <a:pPr indent="-355600" lvl="1" marL="914400" rtl="0" algn="l">
              <a:spcBef>
                <a:spcPts val="0"/>
              </a:spcBef>
              <a:spcAft>
                <a:spcPts val="0"/>
              </a:spcAft>
              <a:buSzPts val="2000"/>
              <a:buChar char="○"/>
            </a:pPr>
            <a:r>
              <a:rPr lang="en" sz="2000"/>
              <a:t>Pay close attention to the descriptors</a:t>
            </a:r>
            <a:endParaRPr sz="2000"/>
          </a:p>
          <a:p>
            <a:pPr indent="-355600" lvl="1" marL="914400" rtl="0" algn="l">
              <a:spcBef>
                <a:spcPts val="0"/>
              </a:spcBef>
              <a:spcAft>
                <a:spcPts val="0"/>
              </a:spcAft>
              <a:buSzPts val="2000"/>
              <a:buChar char="○"/>
            </a:pPr>
            <a:r>
              <a:rPr lang="en" sz="2000"/>
              <a:t>Every attribute is described in detail with an expected range</a:t>
            </a:r>
            <a:endParaRPr sz="2000"/>
          </a:p>
          <a:p>
            <a:pPr indent="-355600" lvl="0" marL="457200" rtl="0" algn="l">
              <a:spcBef>
                <a:spcPts val="0"/>
              </a:spcBef>
              <a:spcAft>
                <a:spcPts val="0"/>
              </a:spcAft>
              <a:buSzPts val="2000"/>
              <a:buChar char="●"/>
            </a:pPr>
            <a:r>
              <a:rPr lang="en" sz="2000"/>
              <a:t>Judges </a:t>
            </a:r>
            <a:r>
              <a:rPr i="1" lang="en" sz="2000"/>
              <a:t>should</a:t>
            </a:r>
            <a:r>
              <a:rPr lang="en" sz="2000"/>
              <a:t> be describing your beer in these same terms, then comparing against the style guidelines</a:t>
            </a:r>
            <a:endParaRPr sz="2000"/>
          </a:p>
          <a:p>
            <a:pPr indent="-355600" lvl="0" marL="457200" rtl="0" algn="l">
              <a:spcBef>
                <a:spcPts val="0"/>
              </a:spcBef>
              <a:spcAft>
                <a:spcPts val="0"/>
              </a:spcAft>
              <a:buSzPts val="2000"/>
              <a:buChar char="●"/>
            </a:pPr>
            <a:r>
              <a:rPr lang="en" sz="2000">
                <a:solidFill>
                  <a:schemeClr val="dk1"/>
                </a:solidFill>
              </a:rPr>
              <a:t>Brewing Classic Styles and AHA are a good starting point</a:t>
            </a:r>
            <a:endParaRPr sz="2000"/>
          </a:p>
        </p:txBody>
      </p:sp>
      <p:pic>
        <p:nvPicPr>
          <p:cNvPr descr="Logo Circle.png" id="217" name="Google Shape;217;p38"/>
          <p:cNvPicPr preferRelativeResize="0"/>
          <p:nvPr/>
        </p:nvPicPr>
        <p:blipFill rotWithShape="1">
          <a:blip r:embed="rId3">
            <a:alphaModFix/>
          </a:blip>
          <a:srcRect b="0" l="0" r="0" t="0"/>
          <a:stretch/>
        </p:blipFill>
        <p:spPr>
          <a:xfrm>
            <a:off x="7811345" y="3947750"/>
            <a:ext cx="1021026" cy="999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Brewing Competition Beers: True to Style</a:t>
            </a:r>
            <a:endParaRPr/>
          </a:p>
        </p:txBody>
      </p:sp>
      <p:sp>
        <p:nvSpPr>
          <p:cNvPr id="223" name="Google Shape;223;p39"/>
          <p:cNvSpPr txBox="1"/>
          <p:nvPr/>
        </p:nvSpPr>
        <p:spPr>
          <a:xfrm>
            <a:off x="1415250" y="941425"/>
            <a:ext cx="62556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Example: </a:t>
            </a:r>
            <a:endParaRPr sz="2000"/>
          </a:p>
          <a:p>
            <a:pPr indent="0" lvl="0" marL="0" rtl="0" algn="l">
              <a:spcBef>
                <a:spcPts val="0"/>
              </a:spcBef>
              <a:spcAft>
                <a:spcPts val="0"/>
              </a:spcAft>
              <a:buClr>
                <a:schemeClr val="dk1"/>
              </a:buClr>
              <a:buSzPts val="1100"/>
              <a:buFont typeface="Arial"/>
              <a:buNone/>
            </a:pPr>
            <a:r>
              <a:rPr b="1" lang="en" sz="2000"/>
              <a:t>Aroma: </a:t>
            </a:r>
            <a:r>
              <a:rPr lang="en" sz="2000">
                <a:highlight>
                  <a:srgbClr val="FFFF00"/>
                </a:highlight>
              </a:rPr>
              <a:t>Moderate malty-sweet to malty-rich </a:t>
            </a:r>
            <a:r>
              <a:rPr lang="en" sz="2000"/>
              <a:t>aroma with </a:t>
            </a:r>
            <a:r>
              <a:rPr lang="en" sz="2000">
                <a:highlight>
                  <a:srgbClr val="FFFF00"/>
                </a:highlight>
              </a:rPr>
              <a:t>chocolate</a:t>
            </a:r>
            <a:r>
              <a:rPr lang="en" sz="2000"/>
              <a:t>, </a:t>
            </a:r>
            <a:r>
              <a:rPr lang="en" sz="2000">
                <a:highlight>
                  <a:srgbClr val="FFFF00"/>
                </a:highlight>
              </a:rPr>
              <a:t>caramel</a:t>
            </a:r>
            <a:r>
              <a:rPr lang="en" sz="2000"/>
              <a:t>, </a:t>
            </a:r>
            <a:r>
              <a:rPr lang="en" sz="2000">
                <a:highlight>
                  <a:srgbClr val="FFFF00"/>
                </a:highlight>
              </a:rPr>
              <a:t>nutty</a:t>
            </a:r>
            <a:r>
              <a:rPr lang="en" sz="2000"/>
              <a:t>, and/or </a:t>
            </a:r>
            <a:r>
              <a:rPr lang="en" sz="2000">
                <a:highlight>
                  <a:srgbClr val="FFFF00"/>
                </a:highlight>
              </a:rPr>
              <a:t>toasty</a:t>
            </a:r>
            <a:r>
              <a:rPr lang="en" sz="2000"/>
              <a:t> qualities. Hop aroma is typically </a:t>
            </a:r>
            <a:r>
              <a:rPr lang="en" sz="2000">
                <a:highlight>
                  <a:srgbClr val="FFFF00"/>
                </a:highlight>
              </a:rPr>
              <a:t>low to moderate</a:t>
            </a:r>
            <a:r>
              <a:rPr lang="en" sz="2000"/>
              <a:t>, of almost any variety that complements the malt. Some interpretations of the style may feature a </a:t>
            </a:r>
            <a:r>
              <a:rPr lang="en" sz="2000">
                <a:highlight>
                  <a:srgbClr val="FFFF00"/>
                </a:highlight>
              </a:rPr>
              <a:t>stronger hop aroma</a:t>
            </a:r>
            <a:r>
              <a:rPr lang="en" sz="2000"/>
              <a:t>, an American or New World hop character (citrusy, fruity, tropical, etc.), and/or a fresh dryhopped</a:t>
            </a:r>
            <a:endParaRPr sz="2000"/>
          </a:p>
          <a:p>
            <a:pPr indent="0" lvl="0" marL="0" rtl="0" algn="l">
              <a:spcBef>
                <a:spcPts val="0"/>
              </a:spcBef>
              <a:spcAft>
                <a:spcPts val="0"/>
              </a:spcAft>
              <a:buClr>
                <a:schemeClr val="dk1"/>
              </a:buClr>
              <a:buSzPts val="1100"/>
              <a:buFont typeface="Arial"/>
              <a:buNone/>
            </a:pPr>
            <a:r>
              <a:rPr lang="en" sz="2000"/>
              <a:t>aroma (all are optional). Fruity esters are </a:t>
            </a:r>
            <a:r>
              <a:rPr lang="en" sz="2000">
                <a:highlight>
                  <a:srgbClr val="FFFF00"/>
                </a:highlight>
              </a:rPr>
              <a:t>moderate to</a:t>
            </a:r>
            <a:endParaRPr sz="2000">
              <a:highlight>
                <a:srgbClr val="FFFF00"/>
              </a:highlight>
            </a:endParaRPr>
          </a:p>
          <a:p>
            <a:pPr indent="0" lvl="0" marL="0" rtl="0" algn="l">
              <a:spcBef>
                <a:spcPts val="0"/>
              </a:spcBef>
              <a:spcAft>
                <a:spcPts val="0"/>
              </a:spcAft>
              <a:buNone/>
            </a:pPr>
            <a:r>
              <a:rPr lang="en" sz="2000">
                <a:highlight>
                  <a:srgbClr val="FFFF00"/>
                </a:highlight>
              </a:rPr>
              <a:t>very low</a:t>
            </a:r>
            <a:r>
              <a:rPr lang="en" sz="2000"/>
              <a:t>. The dark malt character is more robust than other brown ales, yet stops short of being overly porter-like. The malt and hops are generally </a:t>
            </a:r>
            <a:r>
              <a:rPr lang="en" sz="2000">
                <a:highlight>
                  <a:srgbClr val="FFFF00"/>
                </a:highlight>
              </a:rPr>
              <a:t>balanced</a:t>
            </a:r>
            <a:r>
              <a:rPr lang="en" sz="2000"/>
              <a:t>.</a:t>
            </a:r>
            <a:endParaRPr sz="2000"/>
          </a:p>
          <a:p>
            <a:pPr indent="0" lvl="0" marL="0" rtl="0" algn="l">
              <a:spcBef>
                <a:spcPts val="0"/>
              </a:spcBef>
              <a:spcAft>
                <a:spcPts val="0"/>
              </a:spcAft>
              <a:buNone/>
            </a:pPr>
            <a:r>
              <a:t/>
            </a:r>
            <a:endParaRPr sz="2000"/>
          </a:p>
        </p:txBody>
      </p:sp>
      <p:pic>
        <p:nvPicPr>
          <p:cNvPr descr="Logo Circle.png" id="224" name="Google Shape;224;p39"/>
          <p:cNvPicPr preferRelativeResize="0"/>
          <p:nvPr/>
        </p:nvPicPr>
        <p:blipFill rotWithShape="1">
          <a:blip r:embed="rId3">
            <a:alphaModFix/>
          </a:blip>
          <a:srcRect b="0" l="0" r="0" t="0"/>
          <a:stretch/>
        </p:blipFill>
        <p:spPr>
          <a:xfrm>
            <a:off x="7811345" y="3947750"/>
            <a:ext cx="1021026" cy="999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Brewing Competition Beers: True to Style</a:t>
            </a:r>
            <a:endParaRPr/>
          </a:p>
        </p:txBody>
      </p:sp>
      <p:sp>
        <p:nvSpPr>
          <p:cNvPr id="230" name="Google Shape;230;p40"/>
          <p:cNvSpPr txBox="1"/>
          <p:nvPr/>
        </p:nvSpPr>
        <p:spPr>
          <a:xfrm>
            <a:off x="1415250" y="941425"/>
            <a:ext cx="6255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p>
        </p:txBody>
      </p:sp>
      <p:pic>
        <p:nvPicPr>
          <p:cNvPr descr="Logo Circle.png" id="231" name="Google Shape;231;p40"/>
          <p:cNvPicPr preferRelativeResize="0"/>
          <p:nvPr/>
        </p:nvPicPr>
        <p:blipFill rotWithShape="1">
          <a:blip r:embed="rId3">
            <a:alphaModFix/>
          </a:blip>
          <a:srcRect b="0" l="0" r="0" t="0"/>
          <a:stretch/>
        </p:blipFill>
        <p:spPr>
          <a:xfrm>
            <a:off x="7811345" y="3947750"/>
            <a:ext cx="1021026" cy="999325"/>
          </a:xfrm>
          <a:prstGeom prst="rect">
            <a:avLst/>
          </a:prstGeom>
          <a:noFill/>
          <a:ln>
            <a:noFill/>
          </a:ln>
        </p:spPr>
      </p:pic>
      <p:pic>
        <p:nvPicPr>
          <p:cNvPr id="232" name="Google Shape;232;p40"/>
          <p:cNvPicPr preferRelativeResize="0"/>
          <p:nvPr/>
        </p:nvPicPr>
        <p:blipFill>
          <a:blip r:embed="rId4">
            <a:alphaModFix/>
          </a:blip>
          <a:stretch>
            <a:fillRect/>
          </a:stretch>
        </p:blipFill>
        <p:spPr>
          <a:xfrm>
            <a:off x="1241475" y="1274700"/>
            <a:ext cx="6429375" cy="2133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1"/>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Brewing Competition Beers: Parting Thoughts</a:t>
            </a:r>
            <a:endParaRPr/>
          </a:p>
        </p:txBody>
      </p:sp>
      <p:sp>
        <p:nvSpPr>
          <p:cNvPr id="238" name="Google Shape;238;p41"/>
          <p:cNvSpPr txBox="1"/>
          <p:nvPr/>
        </p:nvSpPr>
        <p:spPr>
          <a:xfrm>
            <a:off x="666750" y="941425"/>
            <a:ext cx="7144500" cy="41868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 sz="2000"/>
              <a:t>Competitions are a different challenge: you’re not just making a good beer, but you’re making a well-executed beer that’s true to style</a:t>
            </a:r>
            <a:endParaRPr sz="2000"/>
          </a:p>
          <a:p>
            <a:pPr indent="-355600" lvl="0" marL="457200" rtl="0" algn="l">
              <a:spcBef>
                <a:spcPts val="0"/>
              </a:spcBef>
              <a:spcAft>
                <a:spcPts val="0"/>
              </a:spcAft>
              <a:buSzPts val="2000"/>
              <a:buChar char="●"/>
            </a:pPr>
            <a:r>
              <a:rPr lang="en" sz="2000"/>
              <a:t>The feedback you’ll get from judges should help you to identify improvement opportunities</a:t>
            </a:r>
            <a:endParaRPr sz="2000"/>
          </a:p>
          <a:p>
            <a:pPr indent="-355600" lvl="0" marL="457200" rtl="0" algn="l">
              <a:spcBef>
                <a:spcPts val="0"/>
              </a:spcBef>
              <a:spcAft>
                <a:spcPts val="0"/>
              </a:spcAft>
              <a:buSzPts val="2000"/>
              <a:buChar char="●"/>
            </a:pPr>
            <a:r>
              <a:rPr lang="en" sz="2000"/>
              <a:t>Plan ahead: trains often leave a week before the due date</a:t>
            </a:r>
            <a:endParaRPr sz="2000"/>
          </a:p>
          <a:p>
            <a:pPr indent="-355600" lvl="0" marL="457200" rtl="0" algn="l">
              <a:spcBef>
                <a:spcPts val="0"/>
              </a:spcBef>
              <a:spcAft>
                <a:spcPts val="0"/>
              </a:spcAft>
              <a:buSzPts val="2000"/>
              <a:buChar char="●"/>
            </a:pPr>
            <a:r>
              <a:rPr lang="en" sz="2000"/>
              <a:t>Drink the beers that BJCP lists as classic representations of the style to see how yours compare</a:t>
            </a:r>
            <a:endParaRPr sz="2000"/>
          </a:p>
          <a:p>
            <a:pPr indent="-355600" lvl="0" marL="457200" rtl="0" algn="l">
              <a:spcBef>
                <a:spcPts val="0"/>
              </a:spcBef>
              <a:spcAft>
                <a:spcPts val="0"/>
              </a:spcAft>
              <a:buSzPts val="2000"/>
              <a:buChar char="●"/>
            </a:pPr>
            <a:r>
              <a:rPr lang="en" sz="2000"/>
              <a:t>Share your beers with club members to see if you’re entering as the right style; styles overlap, and you may have tried to make a helles but it tastes more like a german pils</a:t>
            </a:r>
            <a:endParaRPr sz="2000"/>
          </a:p>
        </p:txBody>
      </p:sp>
      <p:pic>
        <p:nvPicPr>
          <p:cNvPr descr="Logo Circle.png" id="239" name="Google Shape;239;p41"/>
          <p:cNvPicPr preferRelativeResize="0"/>
          <p:nvPr/>
        </p:nvPicPr>
        <p:blipFill rotWithShape="1">
          <a:blip r:embed="rId3">
            <a:alphaModFix/>
          </a:blip>
          <a:srcRect b="0" l="0" r="0" t="0"/>
          <a:stretch/>
        </p:blipFill>
        <p:spPr>
          <a:xfrm>
            <a:off x="7811345" y="3947750"/>
            <a:ext cx="1021026" cy="999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0"/>
          <p:cNvSpPr txBox="1"/>
          <p:nvPr>
            <p:ph idx="4294967295"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4200"/>
              <a:buFont typeface="Helvetica Neue Light"/>
              <a:buNone/>
            </a:pPr>
            <a:r>
              <a:rPr lang="en">
                <a:latin typeface="Helvetica Neue Light"/>
                <a:ea typeface="Helvetica Neue Light"/>
                <a:cs typeface="Helvetica Neue Light"/>
                <a:sym typeface="Helvetica Neue Light"/>
              </a:rPr>
              <a:t>Thank you Supporters!</a:t>
            </a:r>
            <a:endParaRPr/>
          </a:p>
        </p:txBody>
      </p:sp>
      <p:pic>
        <p:nvPicPr>
          <p:cNvPr descr="Tactical .png" id="82" name="Google Shape;82;p20"/>
          <p:cNvPicPr preferRelativeResize="0"/>
          <p:nvPr/>
        </p:nvPicPr>
        <p:blipFill rotWithShape="1">
          <a:blip r:embed="rId3">
            <a:alphaModFix/>
          </a:blip>
          <a:srcRect b="0" l="0" r="0" t="0"/>
          <a:stretch/>
        </p:blipFill>
        <p:spPr>
          <a:xfrm>
            <a:off x="3025545" y="3915355"/>
            <a:ext cx="3092910" cy="909303"/>
          </a:xfrm>
          <a:prstGeom prst="rect">
            <a:avLst/>
          </a:prstGeom>
          <a:noFill/>
          <a:ln>
            <a:noFill/>
          </a:ln>
        </p:spPr>
      </p:pic>
      <p:pic>
        <p:nvPicPr>
          <p:cNvPr descr="Image" id="83" name="Google Shape;83;p20"/>
          <p:cNvPicPr preferRelativeResize="0"/>
          <p:nvPr/>
        </p:nvPicPr>
        <p:blipFill rotWithShape="1">
          <a:blip r:embed="rId4">
            <a:alphaModFix/>
          </a:blip>
          <a:srcRect b="0" l="0" r="0" t="0"/>
          <a:stretch/>
        </p:blipFill>
        <p:spPr>
          <a:xfrm>
            <a:off x="776252" y="1325301"/>
            <a:ext cx="1640150" cy="1640131"/>
          </a:xfrm>
          <a:prstGeom prst="rect">
            <a:avLst/>
          </a:prstGeom>
          <a:noFill/>
          <a:ln>
            <a:noFill/>
          </a:ln>
        </p:spPr>
      </p:pic>
      <p:pic>
        <p:nvPicPr>
          <p:cNvPr descr="Image" id="84" name="Google Shape;84;p20"/>
          <p:cNvPicPr preferRelativeResize="0"/>
          <p:nvPr/>
        </p:nvPicPr>
        <p:blipFill rotWithShape="1">
          <a:blip r:embed="rId5">
            <a:alphaModFix/>
          </a:blip>
          <a:srcRect b="0" l="0" r="0" t="0"/>
          <a:stretch/>
        </p:blipFill>
        <p:spPr>
          <a:xfrm>
            <a:off x="7286414" y="3376146"/>
            <a:ext cx="1640166" cy="1627865"/>
          </a:xfrm>
          <a:prstGeom prst="rect">
            <a:avLst/>
          </a:prstGeom>
          <a:noFill/>
          <a:ln>
            <a:noFill/>
          </a:ln>
        </p:spPr>
      </p:pic>
      <p:pic>
        <p:nvPicPr>
          <p:cNvPr descr="OHBS copy.png" id="85" name="Google Shape;85;p20"/>
          <p:cNvPicPr preferRelativeResize="0"/>
          <p:nvPr/>
        </p:nvPicPr>
        <p:blipFill rotWithShape="1">
          <a:blip r:embed="rId6">
            <a:alphaModFix/>
          </a:blip>
          <a:srcRect b="0" l="0" r="0" t="0"/>
          <a:stretch/>
        </p:blipFill>
        <p:spPr>
          <a:xfrm>
            <a:off x="3448912" y="1176926"/>
            <a:ext cx="2246175" cy="2228751"/>
          </a:xfrm>
          <a:prstGeom prst="rect">
            <a:avLst/>
          </a:prstGeom>
          <a:noFill/>
          <a:ln>
            <a:noFill/>
          </a:ln>
        </p:spPr>
      </p:pic>
      <p:pic>
        <p:nvPicPr>
          <p:cNvPr id="86" name="Google Shape;86;p20"/>
          <p:cNvPicPr preferRelativeResize="0"/>
          <p:nvPr/>
        </p:nvPicPr>
        <p:blipFill>
          <a:blip r:embed="rId7">
            <a:alphaModFix/>
          </a:blip>
          <a:stretch>
            <a:fillRect/>
          </a:stretch>
        </p:blipFill>
        <p:spPr>
          <a:xfrm>
            <a:off x="6727575" y="1616712"/>
            <a:ext cx="1361667" cy="1349175"/>
          </a:xfrm>
          <a:prstGeom prst="rect">
            <a:avLst/>
          </a:prstGeom>
          <a:noFill/>
          <a:ln>
            <a:noFill/>
          </a:ln>
        </p:spPr>
      </p:pic>
      <p:pic>
        <p:nvPicPr>
          <p:cNvPr id="87" name="Google Shape;87;p20"/>
          <p:cNvPicPr preferRelativeResize="0"/>
          <p:nvPr/>
        </p:nvPicPr>
        <p:blipFill>
          <a:blip r:embed="rId8">
            <a:alphaModFix/>
          </a:blip>
          <a:stretch>
            <a:fillRect/>
          </a:stretch>
        </p:blipFill>
        <p:spPr>
          <a:xfrm>
            <a:off x="666750" y="3184500"/>
            <a:ext cx="1640149" cy="1640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Welcome New Members!</a:t>
            </a:r>
            <a:endParaRPr/>
          </a:p>
        </p:txBody>
      </p:sp>
      <p:sp>
        <p:nvSpPr>
          <p:cNvPr id="93" name="Google Shape;9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Jean-Paul Branca</a:t>
            </a:r>
            <a:endParaRPr sz="2400">
              <a:solidFill>
                <a:srgbClr val="000000"/>
              </a:solidFill>
            </a:endParaRPr>
          </a:p>
          <a:p>
            <a:pPr indent="0" lvl="0" marL="0" rtl="0" algn="ctr">
              <a:spcBef>
                <a:spcPts val="0"/>
              </a:spcBef>
              <a:spcAft>
                <a:spcPts val="0"/>
              </a:spcAft>
              <a:buNone/>
            </a:pPr>
            <a:r>
              <a:rPr lang="en" sz="2400">
                <a:solidFill>
                  <a:srgbClr val="000000"/>
                </a:solidFill>
              </a:rPr>
              <a:t>Nathan Recker</a:t>
            </a:r>
            <a:endParaRPr sz="2400">
              <a:solidFill>
                <a:srgbClr val="000000"/>
              </a:solidFill>
            </a:endParaRPr>
          </a:p>
        </p:txBody>
      </p:sp>
      <p:pic>
        <p:nvPicPr>
          <p:cNvPr id="94" name="Google Shape;94;p21"/>
          <p:cNvPicPr preferRelativeResize="0"/>
          <p:nvPr/>
        </p:nvPicPr>
        <p:blipFill>
          <a:blip r:embed="rId3">
            <a:alphaModFix/>
          </a:blip>
          <a:stretch>
            <a:fillRect/>
          </a:stretch>
        </p:blipFill>
        <p:spPr>
          <a:xfrm>
            <a:off x="666750" y="3785776"/>
            <a:ext cx="1038874" cy="1038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2"/>
          <p:cNvSpPr txBox="1"/>
          <p:nvPr>
            <p:ph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4200"/>
              <a:buFont typeface="Helvetica Neue Light"/>
              <a:buNone/>
            </a:pPr>
            <a:r>
              <a:rPr lang="en">
                <a:latin typeface="Helvetica Neue Light"/>
                <a:ea typeface="Helvetica Neue Light"/>
                <a:cs typeface="Helvetica Neue Light"/>
                <a:sym typeface="Helvetica Neue Light"/>
              </a:rPr>
              <a:t>2022 Club Challenge Calendar</a:t>
            </a:r>
            <a:endParaRPr/>
          </a:p>
        </p:txBody>
      </p:sp>
      <p:sp>
        <p:nvSpPr>
          <p:cNvPr id="100" name="Google Shape;100;p22"/>
          <p:cNvSpPr txBox="1"/>
          <p:nvPr/>
        </p:nvSpPr>
        <p:spPr>
          <a:xfrm>
            <a:off x="3211825" y="1259550"/>
            <a:ext cx="2720400" cy="35625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February:</a:t>
            </a:r>
            <a:r>
              <a:rPr lang="en" sz="1800">
                <a:latin typeface="Helvetica Neue"/>
                <a:ea typeface="Helvetica Neue"/>
                <a:cs typeface="Helvetica Neue"/>
                <a:sym typeface="Helvetica Neue"/>
              </a:rPr>
              <a:t> Pilsners</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b="1" i="0" lang="en" sz="1800" u="none" cap="none" strike="noStrike">
                <a:solidFill>
                  <a:srgbClr val="000000"/>
                </a:solidFill>
                <a:latin typeface="Helvetica Neue"/>
                <a:ea typeface="Helvetica Neue"/>
                <a:cs typeface="Helvetica Neue"/>
                <a:sym typeface="Helvetica Neue"/>
              </a:rPr>
              <a:t>April:</a:t>
            </a:r>
            <a:r>
              <a:rPr b="1" lang="en" sz="1800">
                <a:latin typeface="Helvetica Neue"/>
                <a:ea typeface="Helvetica Neue"/>
                <a:cs typeface="Helvetica Neue"/>
                <a:sym typeface="Helvetica Neue"/>
              </a:rPr>
              <a:t> </a:t>
            </a:r>
            <a:r>
              <a:rPr b="1" lang="en" sz="1800">
                <a:solidFill>
                  <a:schemeClr val="dk1"/>
                </a:solidFill>
                <a:latin typeface="Helvetica Neue"/>
                <a:ea typeface="Helvetica Neue"/>
                <a:cs typeface="Helvetica Neue"/>
                <a:sym typeface="Helvetica Neue"/>
              </a:rPr>
              <a:t>Marzen/Festbier</a:t>
            </a:r>
            <a:endParaRPr b="1" sz="18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June: </a:t>
            </a:r>
            <a:r>
              <a:rPr lang="en" sz="1800">
                <a:latin typeface="Helvetica Neue"/>
                <a:ea typeface="Helvetica Neue"/>
                <a:cs typeface="Helvetica Neue"/>
                <a:sym typeface="Helvetica Neue"/>
              </a:rPr>
              <a:t>Philly Sour (Yeast)</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August: </a:t>
            </a:r>
            <a:r>
              <a:rPr lang="en" sz="1800">
                <a:latin typeface="Helvetica Neue"/>
                <a:ea typeface="Helvetica Neue"/>
                <a:cs typeface="Helvetica Neue"/>
                <a:sym typeface="Helvetica Neue"/>
              </a:rPr>
              <a:t>Budget Beer</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October: </a:t>
            </a:r>
            <a:r>
              <a:rPr lang="en" sz="1800">
                <a:latin typeface="Helvetica Neue"/>
                <a:ea typeface="Helvetica Neue"/>
                <a:cs typeface="Helvetica Neue"/>
                <a:sym typeface="Helvetica Neue"/>
              </a:rPr>
              <a:t>Fall Flavors</a:t>
            </a:r>
            <a:endParaRPr b="1"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December: </a:t>
            </a:r>
            <a:r>
              <a:rPr lang="en" sz="1800">
                <a:latin typeface="Helvetica Neue"/>
                <a:ea typeface="Helvetica Neue"/>
                <a:cs typeface="Helvetica Neue"/>
                <a:sym typeface="Helvetica Neue"/>
              </a:rPr>
              <a:t>Imperial Stout</a:t>
            </a:r>
            <a:endParaRPr sz="1800">
              <a:latin typeface="Helvetica Neue"/>
              <a:ea typeface="Helvetica Neue"/>
              <a:cs typeface="Helvetica Neue"/>
              <a:sym typeface="Helvetica Neue"/>
            </a:endParaRPr>
          </a:p>
        </p:txBody>
      </p:sp>
      <p:pic>
        <p:nvPicPr>
          <p:cNvPr descr="OHBS copy.png" id="101" name="Google Shape;101;p22"/>
          <p:cNvPicPr preferRelativeResize="0"/>
          <p:nvPr/>
        </p:nvPicPr>
        <p:blipFill rotWithShape="1">
          <a:blip r:embed="rId3">
            <a:alphaModFix/>
          </a:blip>
          <a:srcRect b="0" l="0" r="0" t="0"/>
          <a:stretch/>
        </p:blipFill>
        <p:spPr>
          <a:xfrm>
            <a:off x="666747" y="3405197"/>
            <a:ext cx="1145176" cy="1136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3"/>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April </a:t>
            </a:r>
            <a:r>
              <a:rPr lang="en"/>
              <a:t>Club Competition </a:t>
            </a:r>
            <a:endParaRPr/>
          </a:p>
        </p:txBody>
      </p:sp>
      <p:sp>
        <p:nvSpPr>
          <p:cNvPr id="107" name="Google Shape;107;p23"/>
          <p:cNvSpPr txBox="1"/>
          <p:nvPr/>
        </p:nvSpPr>
        <p:spPr>
          <a:xfrm>
            <a:off x="526050" y="944925"/>
            <a:ext cx="38382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highlight>
                  <a:srgbClr val="FFFFFF"/>
                </a:highlight>
                <a:latin typeface="Helvetica Neue"/>
                <a:ea typeface="Helvetica Neue"/>
                <a:cs typeface="Helvetica Neue"/>
                <a:sym typeface="Helvetica Neue"/>
              </a:rPr>
              <a:t>The next club comp is </a:t>
            </a:r>
            <a:r>
              <a:rPr b="1" lang="en" sz="1500">
                <a:highlight>
                  <a:srgbClr val="FFFFFF"/>
                </a:highlight>
                <a:latin typeface="Helvetica Neue"/>
                <a:ea typeface="Helvetica Neue"/>
                <a:cs typeface="Helvetica Neue"/>
                <a:sym typeface="Helvetica Neue"/>
              </a:rPr>
              <a:t>Marzen/Festbier</a:t>
            </a:r>
            <a:r>
              <a:rPr b="1" lang="en" sz="1500">
                <a:highlight>
                  <a:srgbClr val="FFFFFF"/>
                </a:highlight>
                <a:latin typeface="Helvetica Neue"/>
                <a:ea typeface="Helvetica Neue"/>
                <a:cs typeface="Helvetica Neue"/>
                <a:sym typeface="Helvetica Neue"/>
              </a:rPr>
              <a:t>!</a:t>
            </a:r>
            <a:br>
              <a:rPr b="1" lang="en" sz="1500">
                <a:highlight>
                  <a:srgbClr val="FFFFFF"/>
                </a:highlight>
                <a:latin typeface="Helvetica Neue"/>
                <a:ea typeface="Helvetica Neue"/>
                <a:cs typeface="Helvetica Neue"/>
                <a:sym typeface="Helvetica Neue"/>
              </a:rPr>
            </a:br>
            <a:br>
              <a:rPr lang="en" sz="1500">
                <a:highlight>
                  <a:srgbClr val="FFFFFF"/>
                </a:highlight>
                <a:latin typeface="Helvetica Neue"/>
                <a:ea typeface="Helvetica Neue"/>
                <a:cs typeface="Helvetica Neue"/>
                <a:sym typeface="Helvetica Neue"/>
              </a:rPr>
            </a:br>
            <a:r>
              <a:rPr lang="en" sz="1500">
                <a:highlight>
                  <a:srgbClr val="FFFFFF"/>
                </a:highlight>
                <a:latin typeface="Helvetica Neue"/>
                <a:ea typeface="Helvetica Neue"/>
                <a:cs typeface="Helvetica Neue"/>
                <a:sym typeface="Helvetica Neue"/>
              </a:rPr>
              <a:t>All entries must have proper labels printed and attached to the entries to be accepted. The shop will not be able to print out labels for you. If you need any assistance getting your labels printed let us know and we will see what we can do. </a:t>
            </a:r>
            <a:br>
              <a:rPr lang="en" sz="1500">
                <a:highlight>
                  <a:srgbClr val="FFFFFF"/>
                </a:highlight>
                <a:latin typeface="Helvetica Neue"/>
                <a:ea typeface="Helvetica Neue"/>
                <a:cs typeface="Helvetica Neue"/>
                <a:sym typeface="Helvetica Neue"/>
              </a:rPr>
            </a:br>
            <a:br>
              <a:rPr lang="en" sz="1500">
                <a:highlight>
                  <a:srgbClr val="FFFFFF"/>
                </a:highlight>
                <a:latin typeface="Helvetica Neue"/>
                <a:ea typeface="Helvetica Neue"/>
                <a:cs typeface="Helvetica Neue"/>
                <a:sym typeface="Helvetica Neue"/>
              </a:rPr>
            </a:br>
            <a:r>
              <a:rPr lang="en" sz="1500">
                <a:highlight>
                  <a:srgbClr val="FFFFFF"/>
                </a:highlight>
                <a:latin typeface="Helvetica Neue"/>
                <a:ea typeface="Helvetica Neue"/>
                <a:cs typeface="Helvetica Neue"/>
                <a:sym typeface="Helvetica Neue"/>
              </a:rPr>
              <a:t>Only 1 bottle required</a:t>
            </a:r>
            <a:endParaRPr sz="1500">
              <a:latin typeface="Helvetica Neue"/>
              <a:ea typeface="Helvetica Neue"/>
              <a:cs typeface="Helvetica Neue"/>
              <a:sym typeface="Helvetica Neue"/>
            </a:endParaRPr>
          </a:p>
        </p:txBody>
      </p:sp>
      <p:sp>
        <p:nvSpPr>
          <p:cNvPr id="108" name="Google Shape;108;p23"/>
          <p:cNvSpPr txBox="1"/>
          <p:nvPr/>
        </p:nvSpPr>
        <p:spPr>
          <a:xfrm>
            <a:off x="4597975" y="915700"/>
            <a:ext cx="40134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highlight>
                  <a:srgbClr val="FFFFFF"/>
                </a:highlight>
                <a:latin typeface="Helvetica Neue"/>
                <a:ea typeface="Helvetica Neue"/>
                <a:cs typeface="Helvetica Neue"/>
                <a:sym typeface="Helvetica Neue"/>
              </a:rPr>
              <a:t>Styles to be accepted</a:t>
            </a:r>
            <a:r>
              <a:rPr lang="en" sz="1800">
                <a:highlight>
                  <a:srgbClr val="FFFFFF"/>
                </a:highlight>
                <a:latin typeface="Helvetica Neue"/>
                <a:ea typeface="Helvetica Neue"/>
                <a:cs typeface="Helvetica Neue"/>
                <a:sym typeface="Helvetica Neue"/>
              </a:rPr>
              <a:t>: </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800">
                <a:highlight>
                  <a:srgbClr val="FFFFFF"/>
                </a:highlight>
                <a:latin typeface="Helvetica Neue"/>
                <a:ea typeface="Helvetica Neue"/>
                <a:cs typeface="Helvetica Neue"/>
                <a:sym typeface="Helvetica Neue"/>
              </a:rPr>
              <a:t>4b Festbier</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800">
                <a:highlight>
                  <a:srgbClr val="FFFFFF"/>
                </a:highlight>
                <a:latin typeface="Helvetica Neue"/>
                <a:ea typeface="Helvetica Neue"/>
                <a:cs typeface="Helvetica Neue"/>
                <a:sym typeface="Helvetica Neue"/>
              </a:rPr>
              <a:t>6a Märzen</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800">
                <a:highlight>
                  <a:srgbClr val="FFFFFF"/>
                </a:highlight>
                <a:latin typeface="Helvetica Neue"/>
                <a:ea typeface="Helvetica Neue"/>
                <a:cs typeface="Helvetica Neue"/>
                <a:sym typeface="Helvetica Neue"/>
              </a:rPr>
              <a:t> </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 sz="1800">
                <a:highlight>
                  <a:srgbClr val="FFFFFF"/>
                </a:highlight>
                <a:latin typeface="Helvetica Neue"/>
                <a:ea typeface="Helvetica Neue"/>
                <a:cs typeface="Helvetica Neue"/>
                <a:sym typeface="Helvetica Neue"/>
              </a:rPr>
              <a:t>Registration Closes: </a:t>
            </a:r>
            <a:r>
              <a:rPr lang="en" sz="1800">
                <a:highlight>
                  <a:srgbClr val="FFFFFF"/>
                </a:highlight>
                <a:latin typeface="Helvetica Neue"/>
                <a:ea typeface="Helvetica Neue"/>
                <a:cs typeface="Helvetica Neue"/>
                <a:sym typeface="Helvetica Neue"/>
              </a:rPr>
              <a:t>April 3rd</a:t>
            </a:r>
            <a:br>
              <a:rPr b="1" lang="en" sz="1800">
                <a:highlight>
                  <a:srgbClr val="FFFFFF"/>
                </a:highlight>
                <a:latin typeface="Helvetica Neue"/>
                <a:ea typeface="Helvetica Neue"/>
                <a:cs typeface="Helvetica Neue"/>
                <a:sym typeface="Helvetica Neue"/>
              </a:rPr>
            </a:br>
            <a:r>
              <a:rPr b="1" lang="en" sz="1800">
                <a:highlight>
                  <a:srgbClr val="FFFFFF"/>
                </a:highlight>
                <a:latin typeface="Helvetica Neue"/>
                <a:ea typeface="Helvetica Neue"/>
                <a:cs typeface="Helvetica Neue"/>
                <a:sym typeface="Helvetica Neue"/>
              </a:rPr>
              <a:t>Entries Due By</a:t>
            </a:r>
            <a:r>
              <a:rPr lang="en" sz="1800">
                <a:highlight>
                  <a:srgbClr val="FFFFFF"/>
                </a:highlight>
                <a:latin typeface="Helvetica Neue"/>
                <a:ea typeface="Helvetica Neue"/>
                <a:cs typeface="Helvetica Neue"/>
                <a:sym typeface="Helvetica Neue"/>
              </a:rPr>
              <a:t>: April 10th</a:t>
            </a:r>
            <a:endParaRPr sz="1800">
              <a:highlight>
                <a:srgbClr val="FFFFFF"/>
              </a:highlight>
              <a:latin typeface="Helvetica Neue"/>
              <a:ea typeface="Helvetica Neue"/>
              <a:cs typeface="Helvetica Neue"/>
              <a:sym typeface="Helvetica Neue"/>
            </a:endParaRPr>
          </a:p>
        </p:txBody>
      </p:sp>
      <p:pic>
        <p:nvPicPr>
          <p:cNvPr id="109" name="Google Shape;109;p23"/>
          <p:cNvPicPr preferRelativeResize="0"/>
          <p:nvPr/>
        </p:nvPicPr>
        <p:blipFill>
          <a:blip r:embed="rId3">
            <a:alphaModFix/>
          </a:blip>
          <a:stretch>
            <a:fillRect/>
          </a:stretch>
        </p:blipFill>
        <p:spPr>
          <a:xfrm>
            <a:off x="666750" y="3932750"/>
            <a:ext cx="936425" cy="936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Differences between BJCP 2015 and BJCP 2021</a:t>
            </a:r>
            <a:endParaRPr/>
          </a:p>
        </p:txBody>
      </p:sp>
      <p:sp>
        <p:nvSpPr>
          <p:cNvPr id="115" name="Google Shape;115;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Gose moves from Historical to European Sour</a:t>
            </a:r>
            <a:endParaRPr/>
          </a:p>
          <a:p>
            <a:pPr indent="-342900" lvl="0" marL="457200" rtl="0" algn="l">
              <a:spcBef>
                <a:spcPts val="0"/>
              </a:spcBef>
              <a:spcAft>
                <a:spcPts val="0"/>
              </a:spcAft>
              <a:buSzPts val="1800"/>
              <a:buChar char="●"/>
            </a:pPr>
            <a:r>
              <a:rPr lang="en"/>
              <a:t>Kellerbier moved into Historical</a:t>
            </a:r>
            <a:endParaRPr/>
          </a:p>
          <a:p>
            <a:pPr indent="-317500" lvl="1" marL="914400" rtl="0" algn="l">
              <a:spcBef>
                <a:spcPts val="0"/>
              </a:spcBef>
              <a:spcAft>
                <a:spcPts val="0"/>
              </a:spcAft>
              <a:buSzPts val="1400"/>
              <a:buChar char="○"/>
            </a:pPr>
            <a:r>
              <a:rPr lang="en"/>
              <a:t>Now covers: Pils, Helles, Amber, and Dark Versions</a:t>
            </a:r>
            <a:endParaRPr/>
          </a:p>
          <a:p>
            <a:pPr indent="-342900" lvl="0" marL="457200" rtl="0" algn="l">
              <a:spcBef>
                <a:spcPts val="0"/>
              </a:spcBef>
              <a:spcAft>
                <a:spcPts val="0"/>
              </a:spcAft>
              <a:buSzPts val="1800"/>
              <a:buChar char="●"/>
            </a:pPr>
            <a:r>
              <a:rPr lang="en"/>
              <a:t>Grape Ale added to Fruit Beer</a:t>
            </a:r>
            <a:endParaRPr/>
          </a:p>
          <a:p>
            <a:pPr indent="-317500" lvl="1" marL="914400" rtl="0" algn="l">
              <a:spcBef>
                <a:spcPts val="0"/>
              </a:spcBef>
              <a:spcAft>
                <a:spcPts val="0"/>
              </a:spcAft>
              <a:buSzPts val="1400"/>
              <a:buChar char="○"/>
            </a:pPr>
            <a:r>
              <a:rPr lang="en"/>
              <a:t>Though this is </a:t>
            </a:r>
            <a:r>
              <a:rPr lang="en"/>
              <a:t>separate</a:t>
            </a:r>
            <a:r>
              <a:rPr lang="en"/>
              <a:t> from Italian Grape Ale</a:t>
            </a:r>
            <a:endParaRPr/>
          </a:p>
          <a:p>
            <a:pPr indent="-342900" lvl="0" marL="457200" rtl="0" algn="l">
              <a:spcBef>
                <a:spcPts val="0"/>
              </a:spcBef>
              <a:spcAft>
                <a:spcPts val="0"/>
              </a:spcAft>
              <a:buSzPts val="1800"/>
              <a:buChar char="●"/>
            </a:pPr>
            <a:r>
              <a:rPr lang="en"/>
              <a:t>Trappist Ale Category is now Monastic Ale</a:t>
            </a:r>
            <a:endParaRPr/>
          </a:p>
          <a:p>
            <a:pPr indent="-317500" lvl="1" marL="914400" rtl="0" algn="l">
              <a:spcBef>
                <a:spcPts val="0"/>
              </a:spcBef>
              <a:spcAft>
                <a:spcPts val="0"/>
              </a:spcAft>
              <a:buSzPts val="1400"/>
              <a:buChar char="○"/>
            </a:pPr>
            <a:r>
              <a:rPr lang="en"/>
              <a:t>Trappist Single is now Belgian Single</a:t>
            </a:r>
            <a:endParaRPr/>
          </a:p>
          <a:p>
            <a:pPr indent="-342900" lvl="0" marL="457200" rtl="0" algn="l">
              <a:spcBef>
                <a:spcPts val="0"/>
              </a:spcBef>
              <a:spcAft>
                <a:spcPts val="0"/>
              </a:spcAft>
              <a:buSzPts val="1800"/>
              <a:buChar char="●"/>
            </a:pPr>
            <a:r>
              <a:rPr lang="en"/>
              <a:t>Clone Beer is now Commercial </a:t>
            </a:r>
            <a:r>
              <a:rPr lang="en"/>
              <a:t>Specialty</a:t>
            </a:r>
            <a:r>
              <a:rPr lang="en"/>
              <a:t> Beer</a:t>
            </a:r>
            <a:endParaRPr/>
          </a:p>
          <a:p>
            <a:pPr indent="-342900" lvl="0" marL="457200" rtl="0" algn="l">
              <a:spcBef>
                <a:spcPts val="0"/>
              </a:spcBef>
              <a:spcAft>
                <a:spcPts val="0"/>
              </a:spcAft>
              <a:buSzPts val="1800"/>
              <a:buChar char="●"/>
            </a:pPr>
            <a:r>
              <a:rPr lang="en"/>
              <a:t>New England IPA is now Hazy IPA</a:t>
            </a:r>
            <a:endParaRPr/>
          </a:p>
          <a:p>
            <a:pPr indent="-342900" lvl="0" marL="457200" rtl="0" algn="l">
              <a:spcBef>
                <a:spcPts val="0"/>
              </a:spcBef>
              <a:spcAft>
                <a:spcPts val="0"/>
              </a:spcAft>
              <a:buSzPts val="1800"/>
              <a:buChar char="●"/>
            </a:pPr>
            <a:r>
              <a:rPr lang="en"/>
              <a:t>Brut IPA added to specialty IPA category. </a:t>
            </a:r>
            <a:endParaRPr/>
          </a:p>
        </p:txBody>
      </p:sp>
      <p:pic>
        <p:nvPicPr>
          <p:cNvPr descr="Image" id="116" name="Google Shape;116;p24"/>
          <p:cNvPicPr preferRelativeResize="0"/>
          <p:nvPr/>
        </p:nvPicPr>
        <p:blipFill rotWithShape="1">
          <a:blip r:embed="rId3">
            <a:alphaModFix/>
          </a:blip>
          <a:srcRect b="0" l="0" r="0" t="0"/>
          <a:stretch/>
        </p:blipFill>
        <p:spPr>
          <a:xfrm>
            <a:off x="7968727" y="4053354"/>
            <a:ext cx="957850" cy="950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5"/>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2022 </a:t>
            </a:r>
            <a:r>
              <a:rPr lang="en"/>
              <a:t>Brewer of the Year Standings</a:t>
            </a:r>
            <a:endParaRPr/>
          </a:p>
        </p:txBody>
      </p:sp>
      <p:sp>
        <p:nvSpPr>
          <p:cNvPr id="122" name="Google Shape;122;p25"/>
          <p:cNvSpPr txBox="1"/>
          <p:nvPr/>
        </p:nvSpPr>
        <p:spPr>
          <a:xfrm>
            <a:off x="2429825" y="990800"/>
            <a:ext cx="4013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1800">
              <a:highlight>
                <a:srgbClr val="FFFFFF"/>
              </a:highlight>
              <a:latin typeface="Helvetica Neue"/>
              <a:ea typeface="Helvetica Neue"/>
              <a:cs typeface="Helvetica Neue"/>
              <a:sym typeface="Helvetica Neue"/>
            </a:endParaRPr>
          </a:p>
        </p:txBody>
      </p:sp>
      <p:graphicFrame>
        <p:nvGraphicFramePr>
          <p:cNvPr id="123" name="Google Shape;123;p25"/>
          <p:cNvGraphicFramePr/>
          <p:nvPr/>
        </p:nvGraphicFramePr>
        <p:xfrm>
          <a:off x="2513763" y="1558250"/>
          <a:ext cx="3000000" cy="3000000"/>
        </p:xfrm>
        <a:graphic>
          <a:graphicData uri="http://schemas.openxmlformats.org/drawingml/2006/table">
            <a:tbl>
              <a:tblPr>
                <a:noFill/>
                <a:tableStyleId>{E8AA0606-4198-4848-8A89-9E8A88BF7E98}</a:tableStyleId>
              </a:tblPr>
              <a:tblGrid>
                <a:gridCol w="3542700"/>
                <a:gridCol w="573775"/>
              </a:tblGrid>
              <a:tr h="396200">
                <a:tc>
                  <a:txBody>
                    <a:bodyPr/>
                    <a:lstStyle/>
                    <a:p>
                      <a:pPr indent="0" lvl="0" marL="0" rtl="0" algn="l">
                        <a:spcBef>
                          <a:spcPts val="0"/>
                        </a:spcBef>
                        <a:spcAft>
                          <a:spcPts val="0"/>
                        </a:spcAft>
                        <a:buNone/>
                      </a:pPr>
                      <a:r>
                        <a:rPr lang="en"/>
                        <a:t>Chris H.</a:t>
                      </a:r>
                      <a:endParaRPr/>
                    </a:p>
                  </a:txBody>
                  <a:tcPr marT="91425" marB="91425" marR="91425" marL="91425"/>
                </a:tc>
                <a:tc>
                  <a:txBody>
                    <a:bodyPr/>
                    <a:lstStyle/>
                    <a:p>
                      <a:pPr indent="0" lvl="0" marL="0" rtl="0" algn="l">
                        <a:spcBef>
                          <a:spcPts val="0"/>
                        </a:spcBef>
                        <a:spcAft>
                          <a:spcPts val="0"/>
                        </a:spcAft>
                        <a:buNone/>
                      </a:pPr>
                      <a:r>
                        <a:rPr lang="en"/>
                        <a:t>6</a:t>
                      </a:r>
                      <a:endParaRPr/>
                    </a:p>
                  </a:txBody>
                  <a:tcPr marT="91425" marB="91425" marR="91425" marL="91425"/>
                </a:tc>
              </a:tr>
              <a:tr h="396200">
                <a:tc>
                  <a:txBody>
                    <a:bodyPr/>
                    <a:lstStyle/>
                    <a:p>
                      <a:pPr indent="0" lvl="0" marL="0" rtl="0" algn="l">
                        <a:spcBef>
                          <a:spcPts val="0"/>
                        </a:spcBef>
                        <a:spcAft>
                          <a:spcPts val="0"/>
                        </a:spcAft>
                        <a:buNone/>
                      </a:pPr>
                      <a:r>
                        <a:rPr lang="en"/>
                        <a:t>Ken M.</a:t>
                      </a:r>
                      <a:endParaRPr/>
                    </a:p>
                  </a:txBody>
                  <a:tcPr marT="91425" marB="91425" marR="91425" marL="91425"/>
                </a:tc>
                <a:tc>
                  <a:txBody>
                    <a:bodyPr/>
                    <a:lstStyle/>
                    <a:p>
                      <a:pPr indent="0" lvl="0" marL="0" rtl="0" algn="l">
                        <a:spcBef>
                          <a:spcPts val="0"/>
                        </a:spcBef>
                        <a:spcAft>
                          <a:spcPts val="0"/>
                        </a:spcAft>
                        <a:buNone/>
                      </a:pPr>
                      <a:r>
                        <a:rPr lang="en"/>
                        <a:t>4</a:t>
                      </a:r>
                      <a:endParaRPr/>
                    </a:p>
                  </a:txBody>
                  <a:tcPr marT="91425" marB="91425" marR="91425" marL="91425"/>
                </a:tc>
              </a:tr>
              <a:tr h="396200">
                <a:tc>
                  <a:txBody>
                    <a:bodyPr/>
                    <a:lstStyle/>
                    <a:p>
                      <a:pPr indent="0" lvl="0" marL="0" rtl="0" algn="l">
                        <a:spcBef>
                          <a:spcPts val="0"/>
                        </a:spcBef>
                        <a:spcAft>
                          <a:spcPts val="0"/>
                        </a:spcAft>
                        <a:buClr>
                          <a:schemeClr val="dk1"/>
                        </a:buClr>
                        <a:buSzPts val="1100"/>
                        <a:buFont typeface="Arial"/>
                        <a:buNone/>
                      </a:pPr>
                      <a:r>
                        <a:rPr lang="en"/>
                        <a:t>Mike T.</a:t>
                      </a:r>
                      <a:endParaRPr/>
                    </a:p>
                  </a:txBody>
                  <a:tcPr marT="91425" marB="91425" marR="91425" marL="91425"/>
                </a:tc>
                <a:tc>
                  <a:txBody>
                    <a:bodyPr/>
                    <a:lstStyle/>
                    <a:p>
                      <a:pPr indent="0" lvl="0" marL="0" rtl="0" algn="l">
                        <a:spcBef>
                          <a:spcPts val="0"/>
                        </a:spcBef>
                        <a:spcAft>
                          <a:spcPts val="0"/>
                        </a:spcAft>
                        <a:buNone/>
                      </a:pPr>
                      <a:r>
                        <a:rPr lang="en"/>
                        <a:t>3</a:t>
                      </a:r>
                      <a:endParaRPr/>
                    </a:p>
                  </a:txBody>
                  <a:tcPr marT="91425" marB="91425" marR="91425" marL="91425"/>
                </a:tc>
              </a:tr>
            </a:tbl>
          </a:graphicData>
        </a:graphic>
      </p:graphicFrame>
      <p:pic>
        <p:nvPicPr>
          <p:cNvPr id="124" name="Google Shape;124;p25"/>
          <p:cNvPicPr preferRelativeResize="0"/>
          <p:nvPr/>
        </p:nvPicPr>
        <p:blipFill>
          <a:blip r:embed="rId3">
            <a:alphaModFix/>
          </a:blip>
          <a:stretch>
            <a:fillRect/>
          </a:stretch>
        </p:blipFill>
        <p:spPr>
          <a:xfrm>
            <a:off x="666750" y="3932750"/>
            <a:ext cx="936425" cy="936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Local Brewery Exploration - Deadwords</a:t>
            </a:r>
            <a:endParaRPr/>
          </a:p>
        </p:txBody>
      </p:sp>
      <p:pic>
        <p:nvPicPr>
          <p:cNvPr id="130" name="Google Shape;130;p26"/>
          <p:cNvPicPr preferRelativeResize="0"/>
          <p:nvPr/>
        </p:nvPicPr>
        <p:blipFill>
          <a:blip r:embed="rId3">
            <a:alphaModFix/>
          </a:blip>
          <a:stretch>
            <a:fillRect/>
          </a:stretch>
        </p:blipFill>
        <p:spPr>
          <a:xfrm>
            <a:off x="666750" y="1004701"/>
            <a:ext cx="2965235" cy="3953647"/>
          </a:xfrm>
          <a:prstGeom prst="rect">
            <a:avLst/>
          </a:prstGeom>
          <a:noFill/>
          <a:ln>
            <a:noFill/>
          </a:ln>
        </p:spPr>
      </p:pic>
      <p:sp>
        <p:nvSpPr>
          <p:cNvPr id="131" name="Google Shape;131;p26"/>
          <p:cNvSpPr txBox="1"/>
          <p:nvPr/>
        </p:nvSpPr>
        <p:spPr>
          <a:xfrm>
            <a:off x="4559000" y="1004700"/>
            <a:ext cx="391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2" name="Google Shape;132;p26"/>
          <p:cNvSpPr txBox="1"/>
          <p:nvPr/>
        </p:nvSpPr>
        <p:spPr>
          <a:xfrm>
            <a:off x="4559000" y="1004700"/>
            <a:ext cx="39183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1st Friday of each month we will select a local brewery to explore. Come out and share a pint with us as we get to know the breweries in our own backyard. </a:t>
            </a:r>
            <a:br>
              <a:rPr lang="en"/>
            </a:br>
            <a:br>
              <a:rPr lang="en"/>
            </a:br>
            <a:r>
              <a:rPr b="1" lang="en" sz="2400"/>
              <a:t>April 1st</a:t>
            </a:r>
            <a:r>
              <a:rPr b="1" lang="en" sz="2400"/>
              <a:t> @6:30pm </a:t>
            </a:r>
            <a:endParaRPr b="1" sz="2400"/>
          </a:p>
          <a:p>
            <a:pPr indent="0" lvl="0" marL="0" rtl="0" algn="l">
              <a:spcBef>
                <a:spcPts val="0"/>
              </a:spcBef>
              <a:spcAft>
                <a:spcPts val="0"/>
              </a:spcAft>
              <a:buNone/>
            </a:pPr>
            <a:r>
              <a:rPr b="1" lang="en" sz="2400"/>
              <a:t>Deadwords</a:t>
            </a:r>
            <a:endParaRPr b="1" sz="2400"/>
          </a:p>
        </p:txBody>
      </p:sp>
      <p:pic>
        <p:nvPicPr>
          <p:cNvPr descr="Tactical .png" id="133" name="Google Shape;133;p26"/>
          <p:cNvPicPr preferRelativeResize="0"/>
          <p:nvPr/>
        </p:nvPicPr>
        <p:blipFill rotWithShape="1">
          <a:blip r:embed="rId4">
            <a:alphaModFix/>
          </a:blip>
          <a:srcRect b="0" l="0" r="0" t="0"/>
          <a:stretch/>
        </p:blipFill>
        <p:spPr>
          <a:xfrm>
            <a:off x="6389001" y="4199602"/>
            <a:ext cx="2088251" cy="613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