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Helvetica Neue"/>
      <p:regular r:id="rId24"/>
      <p:bold r:id="rId25"/>
      <p:italic r:id="rId26"/>
      <p:boldItalic r:id="rId27"/>
    </p:embeddedFont>
    <p:embeddedFont>
      <p:font typeface="Helvetica Neue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schemas.openxmlformats.org/officeDocument/2006/relationships/font" Target="fonts/HelveticaNeueLight-regular.fnt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Light-boldItalic.fntdata"/><Relationship Id="rId30" Type="http://schemas.openxmlformats.org/officeDocument/2006/relationships/font" Target="fonts/HelveticaNeueLigh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6c5db8fb86_0_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6c5db8fb86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82d3cb97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82d3cb97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27dfffdc4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d27dfffdc4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2f46a89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e2f46a89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2f46a89e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2f46a89e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498bae2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498bae2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e498bae2e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e498bae2e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5dcb033b2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5dcb033b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6c5db8fb86_0_40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6c5db8fb86_0_4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7e86a0845f_0_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7e86a0845f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6c5db8fb86_0_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6c5db8fb86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6c5db8fb86_0_8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6c5db8fb86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6c5db8fb86_0_9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6c5db8fb86_0_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aa3e467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aa3e467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6c5db8fb86_0_17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6c5db8fb86_0_1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82d3cb9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82d3cb9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b54c28ca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b54c28ca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27dfffdc4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27dfffdc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p:cSld name="TITLE_AND_BODY_1">
    <p:spTree>
      <p:nvGrpSpPr>
        <p:cNvPr id="50" name="Shape 50"/>
        <p:cNvGrpSpPr/>
        <p:nvPr/>
      </p:nvGrpSpPr>
      <p:grpSpPr>
        <a:xfrm>
          <a:off x="0" y="0"/>
          <a:ext cx="0" cy="0"/>
          <a:chOff x="0" y="0"/>
          <a:chExt cx="0" cy="0"/>
        </a:xfrm>
      </p:grpSpPr>
      <p:sp>
        <p:nvSpPr>
          <p:cNvPr id="51" name="Google Shape;51;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1">
    <p:spTree>
      <p:nvGrpSpPr>
        <p:cNvPr id="52" name="Shape 52"/>
        <p:cNvGrpSpPr/>
        <p:nvPr/>
      </p:nvGrpSpPr>
      <p:grpSpPr>
        <a:xfrm>
          <a:off x="0" y="0"/>
          <a:ext cx="0" cy="0"/>
          <a:chOff x="0" y="0"/>
          <a:chExt cx="0" cy="0"/>
        </a:xfrm>
      </p:grpSpPr>
      <p:sp>
        <p:nvSpPr>
          <p:cNvPr id="53" name="Google Shape;53;p14"/>
          <p:cNvSpPr txBox="1"/>
          <p:nvPr>
            <p:ph type="title"/>
          </p:nvPr>
        </p:nvSpPr>
        <p:spPr>
          <a:xfrm>
            <a:off x="666750" y="862013"/>
            <a:ext cx="7810500" cy="1743000"/>
          </a:xfrm>
          <a:prstGeom prst="rect">
            <a:avLst/>
          </a:prstGeom>
          <a:noFill/>
          <a:ln>
            <a:noFill/>
          </a:ln>
        </p:spPr>
        <p:txBody>
          <a:bodyPr anchorCtr="0" anchor="b" bIns="19050" lIns="19050" spcFirstLastPara="1" rIns="19050" wrap="square" tIns="19050">
            <a:noAutofit/>
          </a:bodyPr>
          <a:lstStyle>
            <a:lvl1pPr lvl="0" rtl="0" algn="ctr">
              <a:lnSpc>
                <a:spcPct val="100000"/>
              </a:lnSpc>
              <a:spcBef>
                <a:spcPts val="0"/>
              </a:spcBef>
              <a:spcAft>
                <a:spcPts val="0"/>
              </a:spcAft>
              <a:buClr>
                <a:srgbClr val="000000"/>
              </a:buClr>
              <a:buSzPts val="700"/>
              <a:buNone/>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54" name="Google Shape;54;p14"/>
          <p:cNvSpPr txBox="1"/>
          <p:nvPr>
            <p:ph idx="1" type="body"/>
          </p:nvPr>
        </p:nvSpPr>
        <p:spPr>
          <a:xfrm>
            <a:off x="666750" y="2652713"/>
            <a:ext cx="7810500" cy="595500"/>
          </a:xfrm>
          <a:prstGeom prst="rect">
            <a:avLst/>
          </a:prstGeom>
          <a:noFill/>
          <a:ln>
            <a:noFill/>
          </a:ln>
        </p:spPr>
        <p:txBody>
          <a:bodyPr anchorCtr="0" anchor="t" bIns="19050" lIns="19050" spcFirstLastPara="1" rIns="19050" wrap="square" tIns="19050">
            <a:noAutofit/>
          </a:bodyPr>
          <a:lstStyle>
            <a:lvl1pPr indent="-228600" lvl="0" marL="457200" rtl="0" algn="ctr">
              <a:lnSpc>
                <a:spcPct val="100000"/>
              </a:lnSpc>
              <a:spcBef>
                <a:spcPts val="0"/>
              </a:spcBef>
              <a:spcAft>
                <a:spcPts val="0"/>
              </a:spcAft>
              <a:buClr>
                <a:srgbClr val="000000"/>
              </a:buClr>
              <a:buSzPts val="2000"/>
              <a:buFont typeface="Helvetica Neue"/>
              <a:buNone/>
              <a:defRPr sz="2000"/>
            </a:lvl1pPr>
            <a:lvl2pPr indent="-228600" lvl="1" marL="914400" rtl="0" algn="ctr">
              <a:lnSpc>
                <a:spcPct val="100000"/>
              </a:lnSpc>
              <a:spcBef>
                <a:spcPts val="0"/>
              </a:spcBef>
              <a:spcAft>
                <a:spcPts val="0"/>
              </a:spcAft>
              <a:buClr>
                <a:srgbClr val="000000"/>
              </a:buClr>
              <a:buSzPts val="2000"/>
              <a:buFont typeface="Helvetica Neue"/>
              <a:buNone/>
              <a:defRPr sz="2000"/>
            </a:lvl2pPr>
            <a:lvl3pPr indent="-228600" lvl="2" marL="1371600" rtl="0" algn="ctr">
              <a:lnSpc>
                <a:spcPct val="100000"/>
              </a:lnSpc>
              <a:spcBef>
                <a:spcPts val="0"/>
              </a:spcBef>
              <a:spcAft>
                <a:spcPts val="0"/>
              </a:spcAft>
              <a:buClr>
                <a:srgbClr val="000000"/>
              </a:buClr>
              <a:buSzPts val="2000"/>
              <a:buFont typeface="Helvetica Neue"/>
              <a:buNone/>
              <a:defRPr sz="2000"/>
            </a:lvl3pPr>
            <a:lvl4pPr indent="-228600" lvl="3" marL="1828800" rtl="0" algn="ctr">
              <a:lnSpc>
                <a:spcPct val="100000"/>
              </a:lnSpc>
              <a:spcBef>
                <a:spcPts val="0"/>
              </a:spcBef>
              <a:spcAft>
                <a:spcPts val="0"/>
              </a:spcAft>
              <a:buClr>
                <a:srgbClr val="000000"/>
              </a:buClr>
              <a:buSzPts val="2000"/>
              <a:buFont typeface="Helvetica Neue"/>
              <a:buNone/>
              <a:defRPr sz="2000"/>
            </a:lvl4pPr>
            <a:lvl5pPr indent="-228600" lvl="4" marL="2286000" rtl="0" algn="ctr">
              <a:lnSpc>
                <a:spcPct val="100000"/>
              </a:lnSpc>
              <a:spcBef>
                <a:spcPts val="0"/>
              </a:spcBef>
              <a:spcAft>
                <a:spcPts val="0"/>
              </a:spcAft>
              <a:buClr>
                <a:srgbClr val="000000"/>
              </a:buClr>
              <a:buSzPts val="2000"/>
              <a:buFont typeface="Helvetica Neue"/>
              <a:buNone/>
              <a:defRPr sz="2000"/>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showMasterSp="0">
  <p:cSld name="TITLE_AND_BODY_2">
    <p:spTree>
      <p:nvGrpSpPr>
        <p:cNvPr id="56" name="Shape 56"/>
        <p:cNvGrpSpPr/>
        <p:nvPr/>
      </p:nvGrpSpPr>
      <p:grpSpPr>
        <a:xfrm>
          <a:off x="0" y="0"/>
          <a:ext cx="0" cy="0"/>
          <a:chOff x="0" y="0"/>
          <a:chExt cx="0" cy="0"/>
        </a:xfrm>
      </p:grpSpPr>
      <p:sp>
        <p:nvSpPr>
          <p:cNvPr id="57" name="Google Shape;57;p15"/>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58" name="Shape 58"/>
        <p:cNvGrpSpPr/>
        <p:nvPr/>
      </p:nvGrpSpPr>
      <p:grpSpPr>
        <a:xfrm>
          <a:off x="0" y="0"/>
          <a:ext cx="0" cy="0"/>
          <a:chOff x="0" y="0"/>
          <a:chExt cx="0" cy="0"/>
        </a:xfrm>
      </p:grpSpPr>
      <p:sp>
        <p:nvSpPr>
          <p:cNvPr id="59" name="Google Shape;59;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000000"/>
              </a:buClr>
              <a:buSzPts val="700"/>
              <a:buNone/>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60" name="Google Shape;60;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wers Anonymous">
  <p:cSld name="Brewers Anonymous">
    <p:spTree>
      <p:nvGrpSpPr>
        <p:cNvPr id="61" name="Shape 61"/>
        <p:cNvGrpSpPr/>
        <p:nvPr/>
      </p:nvGrpSpPr>
      <p:grpSpPr>
        <a:xfrm>
          <a:off x="0" y="0"/>
          <a:ext cx="0" cy="0"/>
          <a:chOff x="0" y="0"/>
          <a:chExt cx="0" cy="0"/>
        </a:xfrm>
      </p:grpSpPr>
      <p:sp>
        <p:nvSpPr>
          <p:cNvPr id="62" name="Google Shape;62;p17"/>
          <p:cNvSpPr txBox="1"/>
          <p:nvPr>
            <p:ph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lvl1pPr lvl="0" rtl="0" algn="ctr">
              <a:lnSpc>
                <a:spcPct val="100000"/>
              </a:lnSpc>
              <a:spcBef>
                <a:spcPts val="0"/>
              </a:spcBef>
              <a:spcAft>
                <a:spcPts val="0"/>
              </a:spcAft>
              <a:buClr>
                <a:srgbClr val="000000"/>
              </a:buClr>
              <a:buSzPts val="4200"/>
              <a:buFont typeface="Helvetica Neue Light"/>
              <a:buNone/>
              <a:defRPr>
                <a:latin typeface="Helvetica Neue Light"/>
                <a:ea typeface="Helvetica Neue Light"/>
                <a:cs typeface="Helvetica Neue Light"/>
                <a:sym typeface="Helvetica Neue Light"/>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63" name="Google Shape;63;p17"/>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hyperlink" Target="mailto:Chris@brewersAnonymous.org"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4.png"/><Relationship Id="rId7" Type="http://schemas.openxmlformats.org/officeDocument/2006/relationships/image" Target="../media/image8.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8"/>
          <p:cNvSpPr txBox="1"/>
          <p:nvPr>
            <p:ph idx="4294967295" type="body"/>
          </p:nvPr>
        </p:nvSpPr>
        <p:spPr>
          <a:xfrm>
            <a:off x="1492200" y="2870100"/>
            <a:ext cx="6159600" cy="1580700"/>
          </a:xfrm>
          <a:prstGeom prst="rect">
            <a:avLst/>
          </a:prstGeom>
          <a:noFill/>
          <a:ln>
            <a:noFill/>
          </a:ln>
        </p:spPr>
        <p:txBody>
          <a:bodyPr anchorCtr="0" anchor="t"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3600"/>
              <a:buFont typeface="Helvetica Neue"/>
              <a:buNone/>
            </a:pPr>
            <a:r>
              <a:rPr lang="en" sz="3600"/>
              <a:t>August 20th</a:t>
            </a:r>
            <a:r>
              <a:rPr lang="en" sz="3600"/>
              <a:t> Meeting</a:t>
            </a:r>
            <a:endParaRPr b="1" sz="3600"/>
          </a:p>
          <a:p>
            <a:pPr indent="0" lvl="0" marL="0" marR="0" rtl="0" algn="l">
              <a:lnSpc>
                <a:spcPct val="100000"/>
              </a:lnSpc>
              <a:spcBef>
                <a:spcPts val="0"/>
              </a:spcBef>
              <a:spcAft>
                <a:spcPts val="0"/>
              </a:spcAft>
              <a:buClr>
                <a:srgbClr val="000000"/>
              </a:buClr>
              <a:buSzPts val="3600"/>
              <a:buFont typeface="Helvetica Neue"/>
              <a:buNone/>
            </a:pPr>
            <a:r>
              <a:t/>
            </a:r>
            <a:endParaRPr sz="2400"/>
          </a:p>
        </p:txBody>
      </p:sp>
      <p:pic>
        <p:nvPicPr>
          <p:cNvPr descr="Logo Circle.png" id="69" name="Google Shape;69;p18"/>
          <p:cNvPicPr preferRelativeResize="0"/>
          <p:nvPr/>
        </p:nvPicPr>
        <p:blipFill rotWithShape="1">
          <a:blip r:embed="rId3">
            <a:alphaModFix/>
          </a:blip>
          <a:srcRect b="0" l="0" r="0" t="0"/>
          <a:stretch/>
        </p:blipFill>
        <p:spPr>
          <a:xfrm>
            <a:off x="3482199" y="246400"/>
            <a:ext cx="2179592" cy="2133300"/>
          </a:xfrm>
          <a:prstGeom prst="rect">
            <a:avLst/>
          </a:prstGeom>
          <a:noFill/>
          <a:ln>
            <a:noFill/>
          </a:ln>
        </p:spPr>
      </p:pic>
      <p:sp>
        <p:nvSpPr>
          <p:cNvPr id="70" name="Google Shape;70;p18"/>
          <p:cNvSpPr txBox="1"/>
          <p:nvPr/>
        </p:nvSpPr>
        <p:spPr>
          <a:xfrm>
            <a:off x="1586997" y="2369096"/>
            <a:ext cx="5970000" cy="405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2400"/>
              <a:buFont typeface="Helvetica Neue"/>
              <a:buNone/>
            </a:pPr>
            <a:r>
              <a:rPr b="1" i="0" lang="en" sz="2400" u="none" cap="none" strike="noStrike">
                <a:solidFill>
                  <a:srgbClr val="000000"/>
                </a:solidFill>
                <a:latin typeface="Helvetica Neue"/>
                <a:ea typeface="Helvetica Neue"/>
                <a:cs typeface="Helvetica Neue"/>
                <a:sym typeface="Helvetica Neue"/>
              </a:rPr>
              <a:t>20</a:t>
            </a:r>
            <a:r>
              <a:rPr b="1" lang="en" sz="2400">
                <a:latin typeface="Helvetica Neue"/>
                <a:ea typeface="Helvetica Neue"/>
                <a:cs typeface="Helvetica Neue"/>
                <a:sym typeface="Helvetica Neue"/>
              </a:rPr>
              <a:t>19</a:t>
            </a:r>
            <a:r>
              <a:rPr b="1" i="0" lang="en" sz="2400" u="none" cap="none" strike="noStrike">
                <a:solidFill>
                  <a:srgbClr val="000000"/>
                </a:solidFill>
                <a:latin typeface="Helvetica Neue"/>
                <a:ea typeface="Helvetica Neue"/>
                <a:cs typeface="Helvetica Neue"/>
                <a:sym typeface="Helvetica Neue"/>
              </a:rPr>
              <a:t> Florida Homebrew Club of the Year</a:t>
            </a:r>
            <a:endParaRPr sz="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7"/>
          <p:cNvPicPr preferRelativeResize="0"/>
          <p:nvPr/>
        </p:nvPicPr>
        <p:blipFill>
          <a:blip r:embed="rId3">
            <a:alphaModFix/>
          </a:blip>
          <a:stretch>
            <a:fillRect/>
          </a:stretch>
        </p:blipFill>
        <p:spPr>
          <a:xfrm>
            <a:off x="210850" y="594926"/>
            <a:ext cx="3953649" cy="3953649"/>
          </a:xfrm>
          <a:prstGeom prst="rect">
            <a:avLst/>
          </a:prstGeom>
          <a:noFill/>
          <a:ln>
            <a:noFill/>
          </a:ln>
        </p:spPr>
      </p:pic>
      <p:sp>
        <p:nvSpPr>
          <p:cNvPr id="142" name="Google Shape;142;p27"/>
          <p:cNvSpPr txBox="1"/>
          <p:nvPr/>
        </p:nvSpPr>
        <p:spPr>
          <a:xfrm>
            <a:off x="5075275" y="594925"/>
            <a:ext cx="3756900" cy="277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rgbClr val="333333"/>
                </a:solidFill>
                <a:highlight>
                  <a:schemeClr val="lt1"/>
                </a:highlight>
              </a:rPr>
              <a:t>Hot ‘N Humid 2021</a:t>
            </a:r>
            <a:endParaRPr b="1" sz="3600">
              <a:solidFill>
                <a:schemeClr val="dk1"/>
              </a:solidFill>
              <a:highlight>
                <a:schemeClr val="lt1"/>
              </a:highlight>
            </a:endParaRPr>
          </a:p>
          <a:p>
            <a:pPr indent="0" lvl="0" marL="0" rtl="0" algn="ctr">
              <a:spcBef>
                <a:spcPts val="0"/>
              </a:spcBef>
              <a:spcAft>
                <a:spcPts val="0"/>
              </a:spcAft>
              <a:buNone/>
            </a:pPr>
            <a:r>
              <a:rPr lang="en" sz="1200">
                <a:solidFill>
                  <a:schemeClr val="dk1"/>
                </a:solidFill>
                <a:highlight>
                  <a:schemeClr val="lt1"/>
                </a:highlight>
              </a:rPr>
              <a:t> </a:t>
            </a:r>
            <a:r>
              <a:rPr lang="en" sz="2400">
                <a:solidFill>
                  <a:schemeClr val="dk1"/>
                </a:solidFill>
                <a:highlight>
                  <a:schemeClr val="lt1"/>
                </a:highlight>
              </a:rPr>
              <a:t>Non-Ci</a:t>
            </a:r>
            <a:r>
              <a:rPr lang="en" sz="2400">
                <a:solidFill>
                  <a:schemeClr val="dk1"/>
                </a:solidFill>
                <a:highlight>
                  <a:schemeClr val="lt1"/>
                </a:highlight>
              </a:rPr>
              <a:t>rcuit Competition</a:t>
            </a:r>
            <a:endParaRPr sz="2400">
              <a:solidFill>
                <a:schemeClr val="dk1"/>
              </a:solidFill>
              <a:highlight>
                <a:schemeClr val="lt1"/>
              </a:highlight>
            </a:endParaRPr>
          </a:p>
          <a:p>
            <a:pPr indent="0" lvl="0" marL="0" rtl="0" algn="ctr">
              <a:lnSpc>
                <a:spcPct val="115000"/>
              </a:lnSpc>
              <a:spcBef>
                <a:spcPts val="0"/>
              </a:spcBef>
              <a:spcAft>
                <a:spcPts val="0"/>
              </a:spcAft>
              <a:buNone/>
            </a:pPr>
            <a:r>
              <a:rPr lang="en" sz="1800">
                <a:solidFill>
                  <a:schemeClr val="dk1"/>
                </a:solidFill>
                <a:highlight>
                  <a:schemeClr val="lt1"/>
                </a:highlight>
              </a:rPr>
              <a:t>Orlando</a:t>
            </a:r>
            <a:r>
              <a:rPr lang="en" sz="1800">
                <a:solidFill>
                  <a:schemeClr val="dk1"/>
                </a:solidFill>
                <a:highlight>
                  <a:schemeClr val="lt1"/>
                </a:highlight>
              </a:rPr>
              <a:t>, FL</a:t>
            </a:r>
            <a:endParaRPr sz="900">
              <a:solidFill>
                <a:schemeClr val="dk1"/>
              </a:solidFill>
              <a:highlight>
                <a:schemeClr val="lt1"/>
              </a:highlight>
            </a:endParaRPr>
          </a:p>
          <a:p>
            <a:pPr indent="0" lvl="0" marL="0" rtl="0" algn="ctr">
              <a:lnSpc>
                <a:spcPct val="115000"/>
              </a:lnSpc>
              <a:spcBef>
                <a:spcPts val="0"/>
              </a:spcBef>
              <a:spcAft>
                <a:spcPts val="0"/>
              </a:spcAft>
              <a:buNone/>
            </a:pPr>
            <a:r>
              <a:rPr b="1" lang="en" sz="2400">
                <a:solidFill>
                  <a:schemeClr val="dk1"/>
                </a:solidFill>
                <a:highlight>
                  <a:schemeClr val="lt1"/>
                </a:highlight>
              </a:rPr>
              <a:t>Award Ceremony</a:t>
            </a:r>
            <a:endParaRPr b="1" sz="2400">
              <a:solidFill>
                <a:schemeClr val="dk1"/>
              </a:solidFill>
              <a:highlight>
                <a:schemeClr val="lt1"/>
              </a:highlight>
            </a:endParaRPr>
          </a:p>
          <a:p>
            <a:pPr indent="0" lvl="0" marL="0" rtl="0" algn="ctr">
              <a:lnSpc>
                <a:spcPct val="115000"/>
              </a:lnSpc>
              <a:spcBef>
                <a:spcPts val="0"/>
              </a:spcBef>
              <a:spcAft>
                <a:spcPts val="0"/>
              </a:spcAft>
              <a:buNone/>
            </a:pPr>
            <a:r>
              <a:rPr lang="en" sz="2400">
                <a:solidFill>
                  <a:schemeClr val="dk1"/>
                </a:solidFill>
                <a:highlight>
                  <a:schemeClr val="lt1"/>
                </a:highlight>
              </a:rPr>
              <a:t>Sat Aug 28th @1pm</a:t>
            </a:r>
            <a:endParaRPr sz="2400">
              <a:solidFill>
                <a:schemeClr val="dk1"/>
              </a:solidFill>
              <a:highlight>
                <a:schemeClr val="lt1"/>
              </a:highlight>
            </a:endParaRPr>
          </a:p>
        </p:txBody>
      </p:sp>
      <p:pic>
        <p:nvPicPr>
          <p:cNvPr descr="Image" id="143" name="Google Shape;143;p27"/>
          <p:cNvPicPr preferRelativeResize="0"/>
          <p:nvPr/>
        </p:nvPicPr>
        <p:blipFill rotWithShape="1">
          <a:blip r:embed="rId4">
            <a:alphaModFix/>
          </a:blip>
          <a:srcRect b="0" l="0" r="0" t="0"/>
          <a:stretch/>
        </p:blipFill>
        <p:spPr>
          <a:xfrm>
            <a:off x="7945898" y="4145399"/>
            <a:ext cx="886276" cy="886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4451550" y="220500"/>
            <a:ext cx="4442100" cy="4702500"/>
          </a:xfrm>
          <a:prstGeom prst="rect">
            <a:avLst/>
          </a:prstGeom>
        </p:spPr>
        <p:txBody>
          <a:bodyPr anchorCtr="0" anchor="ctr" bIns="19050" lIns="19050" spcFirstLastPara="1" rIns="19050" wrap="square" tIns="19050">
            <a:noAutofit/>
          </a:bodyPr>
          <a:lstStyle/>
          <a:p>
            <a:pPr indent="0" lvl="0" marL="0" rtl="0" algn="ctr">
              <a:spcBef>
                <a:spcPts val="0"/>
              </a:spcBef>
              <a:spcAft>
                <a:spcPts val="0"/>
              </a:spcAft>
              <a:buClr>
                <a:schemeClr val="dk1"/>
              </a:buClr>
              <a:buSzPts val="1100"/>
              <a:buFont typeface="Arial"/>
              <a:buNone/>
            </a:pPr>
            <a:r>
              <a:rPr b="1" lang="en" sz="3600">
                <a:solidFill>
                  <a:srgbClr val="333333"/>
                </a:solidFill>
                <a:highlight>
                  <a:schemeClr val="lt1"/>
                </a:highlight>
                <a:latin typeface="Arial"/>
                <a:ea typeface="Arial"/>
                <a:cs typeface="Arial"/>
                <a:sym typeface="Arial"/>
              </a:rPr>
              <a:t>Sunshine Challenge</a:t>
            </a:r>
            <a:r>
              <a:rPr b="1" lang="en" sz="3600">
                <a:highlight>
                  <a:schemeClr val="lt1"/>
                </a:highlight>
                <a:latin typeface="Arial"/>
                <a:ea typeface="Arial"/>
                <a:cs typeface="Arial"/>
                <a:sym typeface="Arial"/>
              </a:rPr>
              <a:t> 2021</a:t>
            </a:r>
            <a:endParaRPr b="1" sz="3600">
              <a:highlight>
                <a:schemeClr val="lt1"/>
              </a:highlight>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1200">
                <a:highlight>
                  <a:schemeClr val="lt1"/>
                </a:highlight>
                <a:latin typeface="Arial"/>
                <a:ea typeface="Arial"/>
                <a:cs typeface="Arial"/>
                <a:sym typeface="Arial"/>
              </a:rPr>
              <a:t> </a:t>
            </a:r>
            <a:r>
              <a:rPr lang="en" sz="1800">
                <a:highlight>
                  <a:schemeClr val="lt1"/>
                </a:highlight>
                <a:latin typeface="Arial"/>
                <a:ea typeface="Arial"/>
                <a:cs typeface="Arial"/>
                <a:sym typeface="Arial"/>
              </a:rPr>
              <a:t>Orlando</a:t>
            </a:r>
            <a:r>
              <a:rPr lang="en" sz="1800">
                <a:highlight>
                  <a:schemeClr val="lt1"/>
                </a:highlight>
                <a:latin typeface="Arial"/>
                <a:ea typeface="Arial"/>
                <a:cs typeface="Arial"/>
                <a:sym typeface="Arial"/>
              </a:rPr>
              <a:t>, FL</a:t>
            </a:r>
            <a:endParaRPr sz="9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b="1" lang="en" sz="2400">
                <a:highlight>
                  <a:schemeClr val="lt1"/>
                </a:highlight>
                <a:latin typeface="Arial"/>
                <a:ea typeface="Arial"/>
                <a:cs typeface="Arial"/>
                <a:sym typeface="Arial"/>
              </a:rPr>
              <a:t>Award Ceremony</a:t>
            </a:r>
            <a:endParaRPr b="1"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Sat Sept 11th</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400">
              <a:highlight>
                <a:schemeClr val="lt1"/>
              </a:highlight>
              <a:latin typeface="Arial"/>
              <a:ea typeface="Arial"/>
              <a:cs typeface="Arial"/>
              <a:sym typeface="Arial"/>
            </a:endParaRPr>
          </a:p>
        </p:txBody>
      </p:sp>
      <p:pic>
        <p:nvPicPr>
          <p:cNvPr descr="Image" id="149" name="Google Shape;149;p28"/>
          <p:cNvPicPr preferRelativeResize="0"/>
          <p:nvPr/>
        </p:nvPicPr>
        <p:blipFill rotWithShape="1">
          <a:blip r:embed="rId3">
            <a:alphaModFix/>
          </a:blip>
          <a:srcRect b="0" l="0" r="0" t="0"/>
          <a:stretch/>
        </p:blipFill>
        <p:spPr>
          <a:xfrm>
            <a:off x="7944727" y="3981204"/>
            <a:ext cx="948925" cy="941800"/>
          </a:xfrm>
          <a:prstGeom prst="rect">
            <a:avLst/>
          </a:prstGeom>
          <a:noFill/>
          <a:ln>
            <a:noFill/>
          </a:ln>
        </p:spPr>
      </p:pic>
      <p:pic>
        <p:nvPicPr>
          <p:cNvPr id="150" name="Google Shape;150;p28"/>
          <p:cNvPicPr preferRelativeResize="0"/>
          <p:nvPr/>
        </p:nvPicPr>
        <p:blipFill>
          <a:blip r:embed="rId4">
            <a:alphaModFix/>
          </a:blip>
          <a:stretch>
            <a:fillRect/>
          </a:stretch>
        </p:blipFill>
        <p:spPr>
          <a:xfrm>
            <a:off x="152400" y="152400"/>
            <a:ext cx="4146750" cy="4663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4085700" y="220500"/>
            <a:ext cx="4807800" cy="4702500"/>
          </a:xfrm>
          <a:prstGeom prst="rect">
            <a:avLst/>
          </a:prstGeom>
        </p:spPr>
        <p:txBody>
          <a:bodyPr anchorCtr="0" anchor="ctr" bIns="19050" lIns="19050" spcFirstLastPara="1" rIns="19050" wrap="square" tIns="19050">
            <a:noAutofit/>
          </a:bodyPr>
          <a:lstStyle/>
          <a:p>
            <a:pPr indent="0" lvl="0" marL="0" rtl="0" algn="ctr">
              <a:spcBef>
                <a:spcPts val="0"/>
              </a:spcBef>
              <a:spcAft>
                <a:spcPts val="0"/>
              </a:spcAft>
              <a:buClr>
                <a:schemeClr val="dk1"/>
              </a:buClr>
              <a:buSzPts val="1100"/>
              <a:buFont typeface="Arial"/>
              <a:buNone/>
            </a:pPr>
            <a:r>
              <a:rPr b="1" lang="en" sz="3600">
                <a:solidFill>
                  <a:srgbClr val="333333"/>
                </a:solidFill>
                <a:highlight>
                  <a:schemeClr val="lt1"/>
                </a:highlight>
                <a:latin typeface="Arial"/>
                <a:ea typeface="Arial"/>
                <a:cs typeface="Arial"/>
                <a:sym typeface="Arial"/>
              </a:rPr>
              <a:t>Oktoberfest in October</a:t>
            </a:r>
            <a:r>
              <a:rPr b="1" lang="en" sz="3600">
                <a:highlight>
                  <a:schemeClr val="lt1"/>
                </a:highlight>
                <a:latin typeface="Arial"/>
                <a:ea typeface="Arial"/>
                <a:cs typeface="Arial"/>
                <a:sym typeface="Arial"/>
              </a:rPr>
              <a:t> 2021</a:t>
            </a:r>
            <a:endParaRPr b="1" sz="3600">
              <a:highlight>
                <a:schemeClr val="lt1"/>
              </a:highlight>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1200">
                <a:highlight>
                  <a:schemeClr val="lt1"/>
                </a:highlight>
                <a:latin typeface="Arial"/>
                <a:ea typeface="Arial"/>
                <a:cs typeface="Arial"/>
                <a:sym typeface="Arial"/>
              </a:rPr>
              <a:t> </a:t>
            </a:r>
            <a:r>
              <a:rPr lang="en" sz="1800">
                <a:highlight>
                  <a:schemeClr val="lt1"/>
                </a:highlight>
                <a:latin typeface="Arial"/>
                <a:ea typeface="Arial"/>
                <a:cs typeface="Arial"/>
                <a:sym typeface="Arial"/>
              </a:rPr>
              <a:t>Safety Harbor</a:t>
            </a:r>
            <a:r>
              <a:rPr lang="en" sz="1800">
                <a:highlight>
                  <a:schemeClr val="lt1"/>
                </a:highlight>
                <a:latin typeface="Arial"/>
                <a:ea typeface="Arial"/>
                <a:cs typeface="Arial"/>
                <a:sym typeface="Arial"/>
              </a:rPr>
              <a:t>, FL</a:t>
            </a:r>
            <a:endParaRPr sz="9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Registration is now open</a:t>
            </a:r>
            <a:br>
              <a:rPr lang="en" sz="2400">
                <a:highlight>
                  <a:schemeClr val="lt1"/>
                </a:highlight>
                <a:latin typeface="Arial"/>
                <a:ea typeface="Arial"/>
                <a:cs typeface="Arial"/>
                <a:sym typeface="Arial"/>
              </a:rPr>
            </a:br>
            <a:r>
              <a:rPr lang="en" sz="2400">
                <a:highlight>
                  <a:schemeClr val="lt1"/>
                </a:highlight>
                <a:latin typeface="Arial"/>
                <a:ea typeface="Arial"/>
                <a:cs typeface="Arial"/>
                <a:sym typeface="Arial"/>
              </a:rPr>
              <a:t>Most lager styles are accepted, not just Festbier!</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Entries due at OHBS by Sept 8th</a:t>
            </a:r>
            <a:br>
              <a:rPr b="1" lang="en" sz="2400">
                <a:highlight>
                  <a:schemeClr val="lt1"/>
                </a:highlight>
                <a:latin typeface="Arial"/>
                <a:ea typeface="Arial"/>
                <a:cs typeface="Arial"/>
                <a:sym typeface="Arial"/>
              </a:rPr>
            </a:br>
            <a:r>
              <a:rPr lang="en" sz="2400">
                <a:highlight>
                  <a:schemeClr val="lt1"/>
                </a:highlight>
                <a:latin typeface="Arial"/>
                <a:ea typeface="Arial"/>
                <a:cs typeface="Arial"/>
                <a:sym typeface="Arial"/>
              </a:rPr>
              <a:t>For the train</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3</a:t>
            </a:r>
            <a:r>
              <a:rPr lang="en" sz="2400">
                <a:highlight>
                  <a:schemeClr val="lt1"/>
                </a:highlight>
                <a:latin typeface="Arial"/>
                <a:ea typeface="Arial"/>
                <a:cs typeface="Arial"/>
                <a:sym typeface="Arial"/>
              </a:rPr>
              <a:t> bottles per entry</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400">
              <a:highlight>
                <a:schemeClr val="lt1"/>
              </a:highlight>
              <a:latin typeface="Arial"/>
              <a:ea typeface="Arial"/>
              <a:cs typeface="Arial"/>
              <a:sym typeface="Arial"/>
            </a:endParaRPr>
          </a:p>
        </p:txBody>
      </p:sp>
      <p:pic>
        <p:nvPicPr>
          <p:cNvPr descr="Image" id="156" name="Google Shape;156;p29"/>
          <p:cNvPicPr preferRelativeResize="0"/>
          <p:nvPr/>
        </p:nvPicPr>
        <p:blipFill rotWithShape="1">
          <a:blip r:embed="rId3">
            <a:alphaModFix/>
          </a:blip>
          <a:srcRect b="0" l="0" r="0" t="0"/>
          <a:stretch/>
        </p:blipFill>
        <p:spPr>
          <a:xfrm>
            <a:off x="7944727" y="3981204"/>
            <a:ext cx="948925" cy="941800"/>
          </a:xfrm>
          <a:prstGeom prst="rect">
            <a:avLst/>
          </a:prstGeom>
          <a:noFill/>
          <a:ln>
            <a:noFill/>
          </a:ln>
        </p:spPr>
      </p:pic>
      <p:pic>
        <p:nvPicPr>
          <p:cNvPr id="157" name="Google Shape;157;p29"/>
          <p:cNvPicPr preferRelativeResize="0"/>
          <p:nvPr/>
        </p:nvPicPr>
        <p:blipFill>
          <a:blip r:embed="rId4">
            <a:alphaModFix/>
          </a:blip>
          <a:stretch>
            <a:fillRect/>
          </a:stretch>
        </p:blipFill>
        <p:spPr>
          <a:xfrm>
            <a:off x="152400" y="152400"/>
            <a:ext cx="3311063" cy="4838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4085700" y="220500"/>
            <a:ext cx="4807800" cy="4702500"/>
          </a:xfrm>
          <a:prstGeom prst="rect">
            <a:avLst/>
          </a:prstGeom>
        </p:spPr>
        <p:txBody>
          <a:bodyPr anchorCtr="0" anchor="ctr" bIns="19050" lIns="19050" spcFirstLastPara="1" rIns="19050" wrap="square" tIns="19050">
            <a:noAutofit/>
          </a:bodyPr>
          <a:lstStyle/>
          <a:p>
            <a:pPr indent="0" lvl="0" marL="0" rtl="0" algn="ctr">
              <a:spcBef>
                <a:spcPts val="0"/>
              </a:spcBef>
              <a:spcAft>
                <a:spcPts val="0"/>
              </a:spcAft>
              <a:buClr>
                <a:schemeClr val="dk1"/>
              </a:buClr>
              <a:buSzPts val="1100"/>
              <a:buFont typeface="Arial"/>
              <a:buNone/>
            </a:pPr>
            <a:r>
              <a:rPr b="1" lang="en" sz="3600">
                <a:solidFill>
                  <a:srgbClr val="333333"/>
                </a:solidFill>
                <a:highlight>
                  <a:schemeClr val="lt1"/>
                </a:highlight>
                <a:latin typeface="Arial"/>
                <a:ea typeface="Arial"/>
                <a:cs typeface="Arial"/>
                <a:sym typeface="Arial"/>
              </a:rPr>
              <a:t>Comp de L’Abbaye Normale</a:t>
            </a:r>
            <a:endParaRPr b="1" sz="3600">
              <a:highlight>
                <a:schemeClr val="lt1"/>
              </a:highlight>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1200">
                <a:highlight>
                  <a:schemeClr val="lt1"/>
                </a:highlight>
                <a:latin typeface="Arial"/>
                <a:ea typeface="Arial"/>
                <a:cs typeface="Arial"/>
                <a:sym typeface="Arial"/>
              </a:rPr>
              <a:t> </a:t>
            </a:r>
            <a:r>
              <a:rPr lang="en" sz="1800">
                <a:highlight>
                  <a:schemeClr val="lt1"/>
                </a:highlight>
                <a:latin typeface="Arial"/>
                <a:ea typeface="Arial"/>
                <a:cs typeface="Arial"/>
                <a:sym typeface="Arial"/>
              </a:rPr>
              <a:t>Jacksonville</a:t>
            </a:r>
            <a:r>
              <a:rPr lang="en" sz="1800">
                <a:highlight>
                  <a:schemeClr val="lt1"/>
                </a:highlight>
                <a:latin typeface="Arial"/>
                <a:ea typeface="Arial"/>
                <a:cs typeface="Arial"/>
                <a:sym typeface="Arial"/>
              </a:rPr>
              <a:t>, FL</a:t>
            </a:r>
            <a:endParaRPr sz="9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Registration opens </a:t>
            </a:r>
            <a:r>
              <a:rPr b="1" lang="en" sz="2400" u="sng">
                <a:highlight>
                  <a:schemeClr val="lt1"/>
                </a:highlight>
                <a:latin typeface="Arial"/>
                <a:ea typeface="Arial"/>
                <a:cs typeface="Arial"/>
                <a:sym typeface="Arial"/>
              </a:rPr>
              <a:t>August 27th</a:t>
            </a:r>
            <a:br>
              <a:rPr lang="en" sz="2400">
                <a:highlight>
                  <a:schemeClr val="lt1"/>
                </a:highlight>
                <a:latin typeface="Arial"/>
                <a:ea typeface="Arial"/>
                <a:cs typeface="Arial"/>
                <a:sym typeface="Arial"/>
              </a:rPr>
            </a:br>
            <a:r>
              <a:rPr lang="en" sz="2400">
                <a:highlight>
                  <a:schemeClr val="lt1"/>
                </a:highlight>
                <a:latin typeface="Arial"/>
                <a:ea typeface="Arial"/>
                <a:cs typeface="Arial"/>
                <a:sym typeface="Arial"/>
              </a:rPr>
              <a:t>All belgian styles accepted</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Entries due by Sept 10th</a:t>
            </a:r>
            <a:br>
              <a:rPr b="1" lang="en" sz="2400">
                <a:highlight>
                  <a:schemeClr val="lt1"/>
                </a:highlight>
                <a:latin typeface="Arial"/>
                <a:ea typeface="Arial"/>
                <a:cs typeface="Arial"/>
                <a:sym typeface="Arial"/>
              </a:rPr>
            </a:br>
            <a:r>
              <a:rPr b="1" lang="en" sz="2400">
                <a:highlight>
                  <a:schemeClr val="lt1"/>
                </a:highlight>
                <a:latin typeface="Arial"/>
                <a:ea typeface="Arial"/>
                <a:cs typeface="Arial"/>
                <a:sym typeface="Arial"/>
              </a:rPr>
              <a:t>Train conductor needed</a:t>
            </a:r>
            <a:endParaRPr b="1"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3 bottles per entry</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400">
              <a:highlight>
                <a:schemeClr val="lt1"/>
              </a:highlight>
              <a:latin typeface="Arial"/>
              <a:ea typeface="Arial"/>
              <a:cs typeface="Arial"/>
              <a:sym typeface="Arial"/>
            </a:endParaRPr>
          </a:p>
        </p:txBody>
      </p:sp>
      <p:pic>
        <p:nvPicPr>
          <p:cNvPr descr="Image" id="163" name="Google Shape;163;p30"/>
          <p:cNvPicPr preferRelativeResize="0"/>
          <p:nvPr/>
        </p:nvPicPr>
        <p:blipFill rotWithShape="1">
          <a:blip r:embed="rId3">
            <a:alphaModFix/>
          </a:blip>
          <a:srcRect b="0" l="0" r="0" t="0"/>
          <a:stretch/>
        </p:blipFill>
        <p:spPr>
          <a:xfrm>
            <a:off x="7944727" y="3981204"/>
            <a:ext cx="948925" cy="941800"/>
          </a:xfrm>
          <a:prstGeom prst="rect">
            <a:avLst/>
          </a:prstGeom>
          <a:noFill/>
          <a:ln>
            <a:noFill/>
          </a:ln>
        </p:spPr>
      </p:pic>
      <p:pic>
        <p:nvPicPr>
          <p:cNvPr id="164" name="Google Shape;164;p30"/>
          <p:cNvPicPr preferRelativeResize="0"/>
          <p:nvPr/>
        </p:nvPicPr>
        <p:blipFill>
          <a:blip r:embed="rId4">
            <a:alphaModFix/>
          </a:blip>
          <a:stretch>
            <a:fillRect/>
          </a:stretch>
        </p:blipFill>
        <p:spPr>
          <a:xfrm>
            <a:off x="193950" y="962875"/>
            <a:ext cx="3780900" cy="28063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b="1" lang="en">
                <a:latin typeface="Helvetica Neue"/>
                <a:ea typeface="Helvetica Neue"/>
                <a:cs typeface="Helvetica Neue"/>
                <a:sym typeface="Helvetica Neue"/>
              </a:rPr>
              <a:t>Fantasy Brew-Off!</a:t>
            </a:r>
            <a:endParaRPr b="1">
              <a:latin typeface="Helvetica Neue"/>
              <a:ea typeface="Helvetica Neue"/>
              <a:cs typeface="Helvetica Neue"/>
              <a:sym typeface="Helvetica Neue"/>
            </a:endParaRPr>
          </a:p>
        </p:txBody>
      </p:sp>
      <p:sp>
        <p:nvSpPr>
          <p:cNvPr id="170" name="Google Shape;170;p31"/>
          <p:cNvSpPr txBox="1"/>
          <p:nvPr/>
        </p:nvSpPr>
        <p:spPr>
          <a:xfrm>
            <a:off x="478250" y="1346875"/>
            <a:ext cx="34452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Draft is next Friday, August 27th</a:t>
            </a:r>
            <a:endParaRPr/>
          </a:p>
          <a:p>
            <a:pPr indent="-317500" lvl="0" marL="457200" rtl="0" algn="l">
              <a:spcBef>
                <a:spcPts val="0"/>
              </a:spcBef>
              <a:spcAft>
                <a:spcPts val="0"/>
              </a:spcAft>
              <a:buSzPts val="1400"/>
              <a:buChar char="●"/>
            </a:pPr>
            <a:r>
              <a:rPr lang="en"/>
              <a:t>7pm at OHBS</a:t>
            </a:r>
            <a:endParaRPr/>
          </a:p>
          <a:p>
            <a:pPr indent="-317500" lvl="0" marL="457200" rtl="0" algn="l">
              <a:spcBef>
                <a:spcPts val="0"/>
              </a:spcBef>
              <a:spcAft>
                <a:spcPts val="0"/>
              </a:spcAft>
              <a:buSzPts val="1400"/>
              <a:buChar char="●"/>
            </a:pPr>
            <a:r>
              <a:rPr lang="en"/>
              <a:t>Beers due for Judging in November</a:t>
            </a:r>
            <a:endParaRPr/>
          </a:p>
          <a:p>
            <a:pPr indent="-317500" lvl="0" marL="457200" rtl="0" algn="l">
              <a:spcBef>
                <a:spcPts val="0"/>
              </a:spcBef>
              <a:spcAft>
                <a:spcPts val="0"/>
              </a:spcAft>
              <a:buSzPts val="1400"/>
              <a:buChar char="●"/>
            </a:pPr>
            <a:r>
              <a:rPr lang="en"/>
              <a:t>Play as an individual or as a Team</a:t>
            </a:r>
            <a:endParaRPr/>
          </a:p>
          <a:p>
            <a:pPr indent="-317500" lvl="0" marL="457200" rtl="0" algn="l">
              <a:spcBef>
                <a:spcPts val="0"/>
              </a:spcBef>
              <a:spcAft>
                <a:spcPts val="0"/>
              </a:spcAft>
              <a:buSzPts val="1400"/>
              <a:buChar char="●"/>
            </a:pPr>
            <a:r>
              <a:rPr lang="en"/>
              <a:t>Max 10 Teams</a:t>
            </a:r>
            <a:endParaRPr/>
          </a:p>
          <a:p>
            <a:pPr indent="-317500" lvl="0" marL="457200" rtl="0" algn="l">
              <a:spcBef>
                <a:spcPts val="0"/>
              </a:spcBef>
              <a:spcAft>
                <a:spcPts val="0"/>
              </a:spcAft>
              <a:buSzPts val="1400"/>
              <a:buChar char="●"/>
            </a:pPr>
            <a:r>
              <a:rPr lang="en"/>
              <a:t>Sign up 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Judging will be a beauty contest looking for the best tasting beer with a few key elements. </a:t>
            </a:r>
            <a:endParaRPr/>
          </a:p>
          <a:p>
            <a:pPr indent="-317500" lvl="0" marL="457200" rtl="0" algn="l">
              <a:spcBef>
                <a:spcPts val="0"/>
              </a:spcBef>
              <a:spcAft>
                <a:spcPts val="0"/>
              </a:spcAft>
              <a:buSzPts val="1400"/>
              <a:buChar char="●"/>
            </a:pPr>
            <a:r>
              <a:rPr lang="en"/>
              <a:t>Overall enjoyment</a:t>
            </a:r>
            <a:endParaRPr/>
          </a:p>
          <a:p>
            <a:pPr indent="-317500" lvl="0" marL="457200" rtl="0" algn="l">
              <a:spcBef>
                <a:spcPts val="0"/>
              </a:spcBef>
              <a:spcAft>
                <a:spcPts val="0"/>
              </a:spcAft>
              <a:buSzPts val="1400"/>
              <a:buChar char="●"/>
            </a:pPr>
            <a:r>
              <a:rPr lang="en"/>
              <a:t>Technical execution</a:t>
            </a:r>
            <a:endParaRPr/>
          </a:p>
          <a:p>
            <a:pPr indent="-317500" lvl="0" marL="457200" rtl="0" algn="l">
              <a:spcBef>
                <a:spcPts val="0"/>
              </a:spcBef>
              <a:spcAft>
                <a:spcPts val="0"/>
              </a:spcAft>
              <a:buSzPts val="1400"/>
              <a:buChar char="●"/>
            </a:pPr>
            <a:r>
              <a:rPr lang="en"/>
              <a:t>Creativity</a:t>
            </a:r>
            <a:endParaRPr/>
          </a:p>
          <a:p>
            <a:pPr indent="-317500" lvl="0" marL="457200" rtl="0" algn="l">
              <a:spcBef>
                <a:spcPts val="0"/>
              </a:spcBef>
              <a:spcAft>
                <a:spcPts val="0"/>
              </a:spcAft>
              <a:buSzPts val="1400"/>
              <a:buChar char="●"/>
            </a:pPr>
            <a:r>
              <a:rPr lang="en"/>
              <a:t>USe of Ingredients</a:t>
            </a:r>
            <a:endParaRPr/>
          </a:p>
        </p:txBody>
      </p:sp>
      <p:sp>
        <p:nvSpPr>
          <p:cNvPr id="171" name="Google Shape;171;p31"/>
          <p:cNvSpPr txBox="1"/>
          <p:nvPr/>
        </p:nvSpPr>
        <p:spPr>
          <a:xfrm>
            <a:off x="4538375" y="1376150"/>
            <a:ext cx="40308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Roster (Recipe)</a:t>
            </a:r>
            <a:endParaRPr/>
          </a:p>
          <a:p>
            <a:pPr indent="-317500" lvl="0" marL="457200" rtl="0" algn="l">
              <a:spcBef>
                <a:spcPts val="0"/>
              </a:spcBef>
              <a:spcAft>
                <a:spcPts val="0"/>
              </a:spcAft>
              <a:buSzPts val="1400"/>
              <a:buChar char="●"/>
            </a:pPr>
            <a:r>
              <a:rPr lang="en"/>
              <a:t>Base Malt</a:t>
            </a:r>
            <a:endParaRPr/>
          </a:p>
          <a:p>
            <a:pPr indent="-317500" lvl="0" marL="457200" rtl="0" algn="l">
              <a:spcBef>
                <a:spcPts val="0"/>
              </a:spcBef>
              <a:spcAft>
                <a:spcPts val="0"/>
              </a:spcAft>
              <a:buSzPts val="1400"/>
              <a:buChar char="●"/>
            </a:pPr>
            <a:r>
              <a:rPr lang="en"/>
              <a:t>Specialty Malt</a:t>
            </a:r>
            <a:endParaRPr/>
          </a:p>
          <a:p>
            <a:pPr indent="-317500" lvl="0" marL="457200" rtl="0" algn="l">
              <a:spcBef>
                <a:spcPts val="0"/>
              </a:spcBef>
              <a:spcAft>
                <a:spcPts val="0"/>
              </a:spcAft>
              <a:buSzPts val="1400"/>
              <a:buChar char="●"/>
            </a:pPr>
            <a:r>
              <a:rPr lang="en"/>
              <a:t>Hop</a:t>
            </a:r>
            <a:endParaRPr/>
          </a:p>
          <a:p>
            <a:pPr indent="-317500" lvl="0" marL="457200" rtl="0" algn="l">
              <a:spcBef>
                <a:spcPts val="0"/>
              </a:spcBef>
              <a:spcAft>
                <a:spcPts val="0"/>
              </a:spcAft>
              <a:buSzPts val="1400"/>
              <a:buChar char="●"/>
            </a:pPr>
            <a:r>
              <a:rPr lang="en"/>
              <a:t>Adjunct</a:t>
            </a:r>
            <a:endParaRPr/>
          </a:p>
          <a:p>
            <a:pPr indent="-317500" lvl="0" marL="457200" rtl="0" algn="l">
              <a:spcBef>
                <a:spcPts val="0"/>
              </a:spcBef>
              <a:spcAft>
                <a:spcPts val="0"/>
              </a:spcAft>
              <a:buSzPts val="1400"/>
              <a:buChar char="●"/>
            </a:pPr>
            <a:r>
              <a:rPr lang="en"/>
              <a:t>Yeast</a:t>
            </a:r>
            <a:endParaRPr/>
          </a:p>
          <a:p>
            <a:pPr indent="-317500" lvl="0" marL="457200" rtl="0" algn="l">
              <a:spcBef>
                <a:spcPts val="0"/>
              </a:spcBef>
              <a:spcAft>
                <a:spcPts val="0"/>
              </a:spcAft>
              <a:buSzPts val="1400"/>
              <a:buChar char="●"/>
            </a:pPr>
            <a:r>
              <a:rPr lang="en"/>
              <a:t>Flex (1 of the following)</a:t>
            </a:r>
            <a:endParaRPr/>
          </a:p>
          <a:p>
            <a:pPr indent="-317500" lvl="1" marL="914400" rtl="0" algn="l">
              <a:spcBef>
                <a:spcPts val="0"/>
              </a:spcBef>
              <a:spcAft>
                <a:spcPts val="0"/>
              </a:spcAft>
              <a:buSzPts val="1400"/>
              <a:buChar char="○"/>
            </a:pPr>
            <a:r>
              <a:rPr lang="en"/>
              <a:t>Specialty</a:t>
            </a:r>
            <a:r>
              <a:rPr lang="en"/>
              <a:t> Malt</a:t>
            </a:r>
            <a:endParaRPr/>
          </a:p>
          <a:p>
            <a:pPr indent="-317500" lvl="1" marL="914400" rtl="0" algn="l">
              <a:spcBef>
                <a:spcPts val="0"/>
              </a:spcBef>
              <a:spcAft>
                <a:spcPts val="0"/>
              </a:spcAft>
              <a:buSzPts val="1400"/>
              <a:buChar char="○"/>
            </a:pPr>
            <a:r>
              <a:rPr lang="en"/>
              <a:t>Adjunct</a:t>
            </a:r>
            <a:endParaRPr/>
          </a:p>
          <a:p>
            <a:pPr indent="-317500" lvl="1" marL="914400" rtl="0" algn="l">
              <a:spcBef>
                <a:spcPts val="0"/>
              </a:spcBef>
              <a:spcAft>
                <a:spcPts val="0"/>
              </a:spcAft>
              <a:buSzPts val="1400"/>
              <a:buChar char="○"/>
            </a:pPr>
            <a:r>
              <a:rPr lang="en"/>
              <a:t>Hop</a:t>
            </a:r>
            <a:endParaRPr/>
          </a:p>
        </p:txBody>
      </p:sp>
      <p:pic>
        <p:nvPicPr>
          <p:cNvPr descr="OHBS copy.png" id="172" name="Google Shape;172;p31"/>
          <p:cNvPicPr preferRelativeResize="0"/>
          <p:nvPr/>
        </p:nvPicPr>
        <p:blipFill rotWithShape="1">
          <a:blip r:embed="rId3">
            <a:alphaModFix/>
          </a:blip>
          <a:srcRect b="0" l="0" r="0" t="0"/>
          <a:stretch/>
        </p:blipFill>
        <p:spPr>
          <a:xfrm>
            <a:off x="7652399" y="4050374"/>
            <a:ext cx="916775" cy="9096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12 Days of Christmas</a:t>
            </a:r>
            <a:endParaRPr/>
          </a:p>
        </p:txBody>
      </p:sp>
      <p:sp>
        <p:nvSpPr>
          <p:cNvPr id="178" name="Google Shape;178;p32"/>
          <p:cNvSpPr txBox="1"/>
          <p:nvPr/>
        </p:nvSpPr>
        <p:spPr>
          <a:xfrm>
            <a:off x="575850" y="1337125"/>
            <a:ext cx="31623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Last year we did 24 days of Christmas and it was a blast!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much fun as it was, 24 beers in a month was a lot to keep up with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year we are opting for a more manageable “12 Days of Christmas” </a:t>
            </a:r>
            <a:endParaRPr/>
          </a:p>
        </p:txBody>
      </p:sp>
      <p:sp>
        <p:nvSpPr>
          <p:cNvPr id="179" name="Google Shape;179;p32"/>
          <p:cNvSpPr txBox="1"/>
          <p:nvPr/>
        </p:nvSpPr>
        <p:spPr>
          <a:xfrm>
            <a:off x="4801900" y="1278550"/>
            <a:ext cx="36753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If there is interest for multiple 12 days of Christmas we will do as many as we can fill up. </a:t>
            </a:r>
            <a:br>
              <a:rPr lang="en"/>
            </a:br>
            <a:br>
              <a:rPr lang="en"/>
            </a:br>
            <a:r>
              <a:rPr lang="en"/>
              <a:t>Entries</a:t>
            </a:r>
            <a:r>
              <a:rPr lang="en"/>
              <a:t> will be randomly split amongst each set of 12.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participant will need to provide 12 bottles/cans of their submission.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details will need to be submitted with the entries:</a:t>
            </a:r>
            <a:endParaRPr/>
          </a:p>
          <a:p>
            <a:pPr indent="-317500" lvl="0" marL="457200" rtl="0" algn="l">
              <a:spcBef>
                <a:spcPts val="0"/>
              </a:spcBef>
              <a:spcAft>
                <a:spcPts val="0"/>
              </a:spcAft>
              <a:buSzPts val="1400"/>
              <a:buChar char="●"/>
            </a:pPr>
            <a:r>
              <a:rPr lang="en"/>
              <a:t>Beer Name</a:t>
            </a:r>
            <a:endParaRPr/>
          </a:p>
          <a:p>
            <a:pPr indent="-317500" lvl="0" marL="457200" rtl="0" algn="l">
              <a:spcBef>
                <a:spcPts val="0"/>
              </a:spcBef>
              <a:spcAft>
                <a:spcPts val="0"/>
              </a:spcAft>
              <a:buSzPts val="1400"/>
              <a:buChar char="●"/>
            </a:pPr>
            <a:r>
              <a:rPr lang="en"/>
              <a:t>ABV</a:t>
            </a:r>
            <a:endParaRPr/>
          </a:p>
          <a:p>
            <a:pPr indent="-317500" lvl="0" marL="457200" rtl="0" algn="l">
              <a:spcBef>
                <a:spcPts val="0"/>
              </a:spcBef>
              <a:spcAft>
                <a:spcPts val="0"/>
              </a:spcAft>
              <a:buSzPts val="1400"/>
              <a:buChar char="●"/>
            </a:pPr>
            <a:r>
              <a:rPr lang="en"/>
              <a:t>Style</a:t>
            </a:r>
            <a:endParaRPr/>
          </a:p>
          <a:p>
            <a:pPr indent="-317500" lvl="0" marL="457200" rtl="0" algn="l">
              <a:spcBef>
                <a:spcPts val="0"/>
              </a:spcBef>
              <a:spcAft>
                <a:spcPts val="0"/>
              </a:spcAft>
              <a:buSzPts val="1400"/>
              <a:buChar char="●"/>
            </a:pPr>
            <a:r>
              <a:rPr lang="en"/>
              <a:t>Possible </a:t>
            </a:r>
            <a:r>
              <a:rPr lang="en"/>
              <a:t>Allergens</a:t>
            </a:r>
            <a:r>
              <a:rPr lang="en"/>
              <a:t> </a:t>
            </a:r>
            <a:endParaRPr/>
          </a:p>
        </p:txBody>
      </p:sp>
      <p:pic>
        <p:nvPicPr>
          <p:cNvPr id="180" name="Google Shape;180;p32"/>
          <p:cNvPicPr preferRelativeResize="0"/>
          <p:nvPr/>
        </p:nvPicPr>
        <p:blipFill>
          <a:blip r:embed="rId3">
            <a:alphaModFix/>
          </a:blip>
          <a:stretch>
            <a:fillRect/>
          </a:stretch>
        </p:blipFill>
        <p:spPr>
          <a:xfrm>
            <a:off x="666750" y="3245725"/>
            <a:ext cx="2555960" cy="1592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b="1" lang="en">
                <a:latin typeface="Helvetica Neue"/>
                <a:ea typeface="Helvetica Neue"/>
                <a:cs typeface="Helvetica Neue"/>
                <a:sym typeface="Helvetica Neue"/>
              </a:rPr>
              <a:t>Interested in getting more involved?!</a:t>
            </a:r>
            <a:endParaRPr b="1">
              <a:latin typeface="Helvetica Neue"/>
              <a:ea typeface="Helvetica Neue"/>
              <a:cs typeface="Helvetica Neue"/>
              <a:sym typeface="Helvetica Neue"/>
            </a:endParaRPr>
          </a:p>
        </p:txBody>
      </p:sp>
      <p:sp>
        <p:nvSpPr>
          <p:cNvPr id="186" name="Google Shape;186;p33"/>
          <p:cNvSpPr txBox="1"/>
          <p:nvPr/>
        </p:nvSpPr>
        <p:spPr>
          <a:xfrm>
            <a:off x="798800" y="1422250"/>
            <a:ext cx="7810500" cy="29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If you are interested in participating as a chairperson for any of the chairs or have an idea for something to help the club please </a:t>
            </a:r>
            <a:r>
              <a:rPr lang="en" sz="2400"/>
              <a:t>don't</a:t>
            </a:r>
            <a:r>
              <a:rPr lang="en" sz="2400"/>
              <a:t> </a:t>
            </a:r>
            <a:r>
              <a:rPr lang="en" sz="2400"/>
              <a:t>hesitate</a:t>
            </a:r>
            <a:r>
              <a:rPr lang="en" sz="2400"/>
              <a:t> to reach out to me and lets get you involved!</a:t>
            </a:r>
            <a:br>
              <a:rPr lang="en" sz="2400"/>
            </a:br>
            <a:br>
              <a:rPr lang="en" sz="2400"/>
            </a:br>
            <a:r>
              <a:rPr lang="en" sz="2400"/>
              <a:t>Email me at </a:t>
            </a:r>
            <a:r>
              <a:rPr lang="en" sz="2400" u="sng">
                <a:solidFill>
                  <a:schemeClr val="hlink"/>
                </a:solidFill>
                <a:hlinkClick r:id="rId3"/>
              </a:rPr>
              <a:t>Chris@brewersAnonymous.org</a:t>
            </a:r>
            <a:endParaRPr sz="2400"/>
          </a:p>
          <a:p>
            <a:pPr indent="0" lvl="0" marL="0" rtl="0" algn="l">
              <a:spcBef>
                <a:spcPts val="0"/>
              </a:spcBef>
              <a:spcAft>
                <a:spcPts val="0"/>
              </a:spcAft>
              <a:buNone/>
            </a:pPr>
            <a:r>
              <a:t/>
            </a:r>
            <a:endParaRPr sz="2400"/>
          </a:p>
        </p:txBody>
      </p:sp>
      <p:pic>
        <p:nvPicPr>
          <p:cNvPr descr="Broken-Strings-Logo-Vector-File.png" id="187" name="Google Shape;187;p33"/>
          <p:cNvPicPr preferRelativeResize="0"/>
          <p:nvPr/>
        </p:nvPicPr>
        <p:blipFill rotWithShape="1">
          <a:blip r:embed="rId4">
            <a:alphaModFix/>
          </a:blip>
          <a:srcRect b="0" l="0" r="0" t="0"/>
          <a:stretch/>
        </p:blipFill>
        <p:spPr>
          <a:xfrm>
            <a:off x="7821020" y="4170899"/>
            <a:ext cx="891949" cy="787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nvSpPr>
        <p:spPr>
          <a:xfrm>
            <a:off x="1913525" y="1138625"/>
            <a:ext cx="6276300" cy="3361800"/>
          </a:xfrm>
          <a:prstGeom prst="rect">
            <a:avLst/>
          </a:prstGeom>
          <a:noFill/>
          <a:ln>
            <a:noFill/>
          </a:ln>
        </p:spPr>
        <p:txBody>
          <a:bodyPr anchorCtr="0" anchor="ctr" bIns="19050" lIns="19050" spcFirstLastPara="1" rIns="19050" wrap="square" tIns="19050">
            <a:noAutofit/>
          </a:bodyPr>
          <a:lstStyle/>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Fantasy Brew-Off Draft Night: </a:t>
            </a:r>
            <a:r>
              <a:rPr lang="en" sz="1800">
                <a:solidFill>
                  <a:schemeClr val="dk1"/>
                </a:solidFill>
                <a:highlight>
                  <a:schemeClr val="lt1"/>
                </a:highlight>
              </a:rPr>
              <a:t>Aug 27th</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Hot ‘N Humid Award Ceremony</a:t>
            </a:r>
            <a:r>
              <a:rPr lang="en" sz="1800">
                <a:solidFill>
                  <a:schemeClr val="dk1"/>
                </a:solidFill>
                <a:highlight>
                  <a:schemeClr val="lt1"/>
                </a:highlight>
              </a:rPr>
              <a:t>: Aug 28th</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Local Brewery Exploration </a:t>
            </a:r>
            <a:r>
              <a:rPr lang="en" sz="1800">
                <a:solidFill>
                  <a:schemeClr val="dk1"/>
                </a:solidFill>
                <a:highlight>
                  <a:schemeClr val="lt1"/>
                </a:highlight>
              </a:rPr>
              <a:t>- Sept 3rd @6:30pm</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Club Meeting</a:t>
            </a:r>
            <a:r>
              <a:rPr lang="en" sz="1800">
                <a:solidFill>
                  <a:schemeClr val="dk1"/>
                </a:solidFill>
                <a:highlight>
                  <a:schemeClr val="lt1"/>
                </a:highlight>
              </a:rPr>
              <a:t>: Sept 17th @ 7:00pm</a:t>
            </a:r>
            <a:endParaRPr sz="1800">
              <a:highlight>
                <a:srgbClr val="FFFFFF"/>
              </a:highlight>
            </a:endParaRPr>
          </a:p>
        </p:txBody>
      </p:sp>
      <p:sp>
        <p:nvSpPr>
          <p:cNvPr id="193" name="Google Shape;193;p34"/>
          <p:cNvSpPr txBox="1"/>
          <p:nvPr/>
        </p:nvSpPr>
        <p:spPr>
          <a:xfrm>
            <a:off x="1214516" y="-239697"/>
            <a:ext cx="6975300" cy="1715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Upcoming Events</a:t>
            </a:r>
            <a:endParaRPr sz="500"/>
          </a:p>
        </p:txBody>
      </p:sp>
      <p:pic>
        <p:nvPicPr>
          <p:cNvPr descr="OHBS copy.png" id="194" name="Google Shape;194;p34"/>
          <p:cNvPicPr preferRelativeResize="0"/>
          <p:nvPr/>
        </p:nvPicPr>
        <p:blipFill rotWithShape="1">
          <a:blip r:embed="rId3">
            <a:alphaModFix/>
          </a:blip>
          <a:srcRect b="0" l="0" r="0" t="0"/>
          <a:stretch/>
        </p:blipFill>
        <p:spPr>
          <a:xfrm>
            <a:off x="355498" y="3564898"/>
            <a:ext cx="1435550" cy="1424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idx="4294967295" type="body"/>
          </p:nvPr>
        </p:nvSpPr>
        <p:spPr>
          <a:xfrm>
            <a:off x="1735022" y="3411774"/>
            <a:ext cx="5673900" cy="1580700"/>
          </a:xfrm>
          <a:prstGeom prst="rect">
            <a:avLst/>
          </a:prstGeom>
          <a:noFill/>
          <a:ln>
            <a:noFill/>
          </a:ln>
        </p:spPr>
        <p:txBody>
          <a:bodyPr anchorCtr="0" anchor="t"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3600"/>
              <a:buFont typeface="Helvetica Neue"/>
              <a:buNone/>
            </a:pPr>
            <a:r>
              <a:rPr lang="en" sz="3600"/>
              <a:t>Thank You!</a:t>
            </a:r>
            <a:endParaRPr/>
          </a:p>
        </p:txBody>
      </p:sp>
      <p:pic>
        <p:nvPicPr>
          <p:cNvPr descr="Logo Circle.png" id="200" name="Google Shape;200;p35"/>
          <p:cNvPicPr preferRelativeResize="0"/>
          <p:nvPr/>
        </p:nvPicPr>
        <p:blipFill rotWithShape="1">
          <a:blip r:embed="rId3">
            <a:alphaModFix/>
          </a:blip>
          <a:srcRect b="0" l="0" r="0" t="0"/>
          <a:stretch/>
        </p:blipFill>
        <p:spPr>
          <a:xfrm>
            <a:off x="3226594" y="246400"/>
            <a:ext cx="2690813" cy="2633663"/>
          </a:xfrm>
          <a:prstGeom prst="rect">
            <a:avLst/>
          </a:prstGeom>
          <a:noFill/>
          <a:ln>
            <a:noFill/>
          </a:ln>
        </p:spPr>
      </p:pic>
      <p:sp>
        <p:nvSpPr>
          <p:cNvPr id="201" name="Google Shape;201;p35"/>
          <p:cNvSpPr txBox="1"/>
          <p:nvPr/>
        </p:nvSpPr>
        <p:spPr>
          <a:xfrm>
            <a:off x="1586972" y="2829471"/>
            <a:ext cx="5970000" cy="405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2400"/>
              <a:buFont typeface="Helvetica Neue"/>
              <a:buNone/>
            </a:pPr>
            <a:r>
              <a:rPr b="1" i="0" lang="en" sz="2400" u="none" cap="none" strike="noStrike">
                <a:solidFill>
                  <a:srgbClr val="000000"/>
                </a:solidFill>
                <a:latin typeface="Helvetica Neue"/>
                <a:ea typeface="Helvetica Neue"/>
                <a:cs typeface="Helvetica Neue"/>
                <a:sym typeface="Helvetica Neue"/>
              </a:rPr>
              <a:t>20</a:t>
            </a:r>
            <a:r>
              <a:rPr b="1" lang="en" sz="2400">
                <a:latin typeface="Helvetica Neue"/>
                <a:ea typeface="Helvetica Neue"/>
                <a:cs typeface="Helvetica Neue"/>
                <a:sym typeface="Helvetica Neue"/>
              </a:rPr>
              <a:t>19</a:t>
            </a:r>
            <a:r>
              <a:rPr b="1" i="0" lang="en" sz="2400" u="none" cap="none" strike="noStrike">
                <a:solidFill>
                  <a:srgbClr val="000000"/>
                </a:solidFill>
                <a:latin typeface="Helvetica Neue"/>
                <a:ea typeface="Helvetica Neue"/>
                <a:cs typeface="Helvetica Neue"/>
                <a:sym typeface="Helvetica Neue"/>
              </a:rPr>
              <a:t> Florida Homebrew Club of the Year</a:t>
            </a:r>
            <a:endParaRPr sz="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9"/>
          <p:cNvSpPr txBox="1"/>
          <p:nvPr>
            <p:ph idx="4294967295" type="ctrTitle"/>
          </p:nvPr>
        </p:nvSpPr>
        <p:spPr>
          <a:xfrm>
            <a:off x="1084380" y="8725"/>
            <a:ext cx="6975300" cy="1715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Club Motto</a:t>
            </a:r>
            <a:endParaRPr/>
          </a:p>
        </p:txBody>
      </p:sp>
      <p:sp>
        <p:nvSpPr>
          <p:cNvPr id="76" name="Google Shape;76;p19"/>
          <p:cNvSpPr txBox="1"/>
          <p:nvPr/>
        </p:nvSpPr>
        <p:spPr>
          <a:xfrm>
            <a:off x="70279" y="1701740"/>
            <a:ext cx="9003600" cy="2238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Strength Through Unity, </a:t>
            </a:r>
            <a:endParaRPr sz="500"/>
          </a:p>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Unity Through Zymurgy</a:t>
            </a:r>
            <a:endParaRPr sz="500"/>
          </a:p>
          <a:p>
            <a:pPr indent="0" lvl="0" marL="0" marR="0" rtl="0" algn="l">
              <a:lnSpc>
                <a:spcPct val="100000"/>
              </a:lnSpc>
              <a:spcBef>
                <a:spcPts val="0"/>
              </a:spcBef>
              <a:spcAft>
                <a:spcPts val="0"/>
              </a:spcAft>
              <a:buClr>
                <a:srgbClr val="000000"/>
              </a:buClr>
              <a:buSzPts val="5400"/>
              <a:buFont typeface="Helvetica Neue Light"/>
              <a:buNone/>
            </a:pPr>
            <a:r>
              <a:t/>
            </a:r>
            <a:endParaRPr b="0" i="0" sz="5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0"/>
          <p:cNvSpPr txBox="1"/>
          <p:nvPr>
            <p:ph idx="4294967295"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4200"/>
              <a:buFont typeface="Helvetica Neue Light"/>
              <a:buNone/>
            </a:pPr>
            <a:r>
              <a:rPr lang="en">
                <a:latin typeface="Helvetica Neue Light"/>
                <a:ea typeface="Helvetica Neue Light"/>
                <a:cs typeface="Helvetica Neue Light"/>
                <a:sym typeface="Helvetica Neue Light"/>
              </a:rPr>
              <a:t>Thank you Supporters!</a:t>
            </a:r>
            <a:endParaRPr/>
          </a:p>
        </p:txBody>
      </p:sp>
      <p:pic>
        <p:nvPicPr>
          <p:cNvPr descr="Tactical .png" id="82" name="Google Shape;82;p20"/>
          <p:cNvPicPr preferRelativeResize="0"/>
          <p:nvPr/>
        </p:nvPicPr>
        <p:blipFill rotWithShape="1">
          <a:blip r:embed="rId3">
            <a:alphaModFix/>
          </a:blip>
          <a:srcRect b="0" l="0" r="0" t="0"/>
          <a:stretch/>
        </p:blipFill>
        <p:spPr>
          <a:xfrm>
            <a:off x="3025545" y="3915355"/>
            <a:ext cx="3092910" cy="909303"/>
          </a:xfrm>
          <a:prstGeom prst="rect">
            <a:avLst/>
          </a:prstGeom>
          <a:noFill/>
          <a:ln>
            <a:noFill/>
          </a:ln>
        </p:spPr>
      </p:pic>
      <p:pic>
        <p:nvPicPr>
          <p:cNvPr descr="Image" id="83" name="Google Shape;83;p20"/>
          <p:cNvPicPr preferRelativeResize="0"/>
          <p:nvPr/>
        </p:nvPicPr>
        <p:blipFill rotWithShape="1">
          <a:blip r:embed="rId4">
            <a:alphaModFix/>
          </a:blip>
          <a:srcRect b="0" l="0" r="0" t="0"/>
          <a:stretch/>
        </p:blipFill>
        <p:spPr>
          <a:xfrm>
            <a:off x="1971683" y="1022290"/>
            <a:ext cx="2246155" cy="2246155"/>
          </a:xfrm>
          <a:prstGeom prst="rect">
            <a:avLst/>
          </a:prstGeom>
          <a:noFill/>
          <a:ln>
            <a:noFill/>
          </a:ln>
        </p:spPr>
      </p:pic>
      <p:pic>
        <p:nvPicPr>
          <p:cNvPr descr="Image" id="84" name="Google Shape;84;p20"/>
          <p:cNvPicPr preferRelativeResize="0"/>
          <p:nvPr/>
        </p:nvPicPr>
        <p:blipFill rotWithShape="1">
          <a:blip r:embed="rId5">
            <a:alphaModFix/>
          </a:blip>
          <a:srcRect b="0" l="0" r="0" t="0"/>
          <a:stretch/>
        </p:blipFill>
        <p:spPr>
          <a:xfrm>
            <a:off x="7286414" y="3376146"/>
            <a:ext cx="1640166" cy="1627865"/>
          </a:xfrm>
          <a:prstGeom prst="rect">
            <a:avLst/>
          </a:prstGeom>
          <a:noFill/>
          <a:ln>
            <a:noFill/>
          </a:ln>
        </p:spPr>
      </p:pic>
      <p:pic>
        <p:nvPicPr>
          <p:cNvPr descr="Broken-Strings-Logo-Vector-File.png" id="85" name="Google Shape;85;p20"/>
          <p:cNvPicPr preferRelativeResize="0"/>
          <p:nvPr/>
        </p:nvPicPr>
        <p:blipFill rotWithShape="1">
          <a:blip r:embed="rId6">
            <a:alphaModFix/>
          </a:blip>
          <a:srcRect b="0" l="0" r="0" t="0"/>
          <a:stretch/>
        </p:blipFill>
        <p:spPr>
          <a:xfrm>
            <a:off x="208240" y="3405684"/>
            <a:ext cx="1776985" cy="1568790"/>
          </a:xfrm>
          <a:prstGeom prst="rect">
            <a:avLst/>
          </a:prstGeom>
          <a:noFill/>
          <a:ln>
            <a:noFill/>
          </a:ln>
        </p:spPr>
      </p:pic>
      <p:pic>
        <p:nvPicPr>
          <p:cNvPr descr="OHBS copy.png" id="86" name="Google Shape;86;p20"/>
          <p:cNvPicPr preferRelativeResize="0"/>
          <p:nvPr/>
        </p:nvPicPr>
        <p:blipFill rotWithShape="1">
          <a:blip r:embed="rId7">
            <a:alphaModFix/>
          </a:blip>
          <a:srcRect b="0" l="0" r="0" t="0"/>
          <a:stretch/>
        </p:blipFill>
        <p:spPr>
          <a:xfrm>
            <a:off x="4708367" y="1160463"/>
            <a:ext cx="1985145" cy="1969756"/>
          </a:xfrm>
          <a:prstGeom prst="rect">
            <a:avLst/>
          </a:prstGeom>
          <a:noFill/>
          <a:ln>
            <a:noFill/>
          </a:ln>
        </p:spPr>
      </p:pic>
      <p:pic>
        <p:nvPicPr>
          <p:cNvPr id="87" name="Google Shape;87;p20"/>
          <p:cNvPicPr preferRelativeResize="0"/>
          <p:nvPr/>
        </p:nvPicPr>
        <p:blipFill>
          <a:blip r:embed="rId8">
            <a:alphaModFix/>
          </a:blip>
          <a:stretch>
            <a:fillRect/>
          </a:stretch>
        </p:blipFill>
        <p:spPr>
          <a:xfrm>
            <a:off x="7439025" y="1616251"/>
            <a:ext cx="1038225" cy="102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1"/>
          <p:cNvSpPr txBox="1"/>
          <p:nvPr>
            <p:ph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4200"/>
              <a:buFont typeface="Helvetica Neue Light"/>
              <a:buNone/>
            </a:pPr>
            <a:r>
              <a:rPr lang="en">
                <a:latin typeface="Helvetica Neue Light"/>
                <a:ea typeface="Helvetica Neue Light"/>
                <a:cs typeface="Helvetica Neue Light"/>
                <a:sym typeface="Helvetica Neue Light"/>
              </a:rPr>
              <a:t>2021 Membership Drive</a:t>
            </a:r>
            <a:endParaRPr/>
          </a:p>
        </p:txBody>
      </p:sp>
      <p:sp>
        <p:nvSpPr>
          <p:cNvPr id="93" name="Google Shape;93;p21"/>
          <p:cNvSpPr txBox="1"/>
          <p:nvPr/>
        </p:nvSpPr>
        <p:spPr>
          <a:xfrm>
            <a:off x="632962" y="1629994"/>
            <a:ext cx="7635600" cy="18870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The 202</a:t>
            </a:r>
            <a:r>
              <a:rPr lang="en" sz="2400">
                <a:latin typeface="Helvetica Neue"/>
                <a:ea typeface="Helvetica Neue"/>
                <a:cs typeface="Helvetica Neue"/>
                <a:sym typeface="Helvetica Neue"/>
              </a:rPr>
              <a:t>1</a:t>
            </a:r>
            <a:r>
              <a:rPr b="0" i="0" lang="en" sz="2400" u="none" cap="none" strike="noStrike">
                <a:solidFill>
                  <a:srgbClr val="000000"/>
                </a:solidFill>
                <a:latin typeface="Helvetica Neue"/>
                <a:ea typeface="Helvetica Neue"/>
                <a:cs typeface="Helvetica Neue"/>
                <a:sym typeface="Helvetica Neue"/>
              </a:rPr>
              <a:t> Membership Drive is now underway!</a:t>
            </a:r>
            <a:endParaRPr sz="500"/>
          </a:p>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400"/>
              <a:buFont typeface="Helvetica Neue"/>
              <a:buNone/>
            </a:pPr>
            <a:r>
              <a:rPr lang="en" sz="2400">
                <a:latin typeface="Helvetica Neue"/>
                <a:ea typeface="Helvetica Neue"/>
                <a:cs typeface="Helvetica Neue"/>
                <a:sym typeface="Helvetica Neue"/>
              </a:rPr>
              <a:t>Don’t forget to renew your membership for 2021 for only $24!</a:t>
            </a:r>
            <a:endParaRPr sz="500"/>
          </a:p>
        </p:txBody>
      </p:sp>
      <p:pic>
        <p:nvPicPr>
          <p:cNvPr descr="Image" id="94" name="Google Shape;94;p21"/>
          <p:cNvPicPr preferRelativeResize="0"/>
          <p:nvPr/>
        </p:nvPicPr>
        <p:blipFill rotWithShape="1">
          <a:blip r:embed="rId3">
            <a:alphaModFix/>
          </a:blip>
          <a:srcRect b="0" l="0" r="0" t="0"/>
          <a:stretch/>
        </p:blipFill>
        <p:spPr>
          <a:xfrm>
            <a:off x="632950" y="3517000"/>
            <a:ext cx="1504822" cy="150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August Club Comp Results (Budget Beer)</a:t>
            </a:r>
            <a:endParaRPr b="1"/>
          </a:p>
        </p:txBody>
      </p:sp>
      <p:sp>
        <p:nvSpPr>
          <p:cNvPr id="100" name="Google Shape;100;p22"/>
          <p:cNvSpPr txBox="1"/>
          <p:nvPr/>
        </p:nvSpPr>
        <p:spPr>
          <a:xfrm>
            <a:off x="497750" y="1278550"/>
            <a:ext cx="1102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0"/>
              <a:t>1st </a:t>
            </a:r>
            <a:endParaRPr sz="5000"/>
          </a:p>
        </p:txBody>
      </p:sp>
      <p:sp>
        <p:nvSpPr>
          <p:cNvPr id="101" name="Google Shape;101;p22"/>
          <p:cNvSpPr txBox="1"/>
          <p:nvPr/>
        </p:nvSpPr>
        <p:spPr>
          <a:xfrm>
            <a:off x="1600550" y="1278550"/>
            <a:ext cx="5490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0"/>
              <a:t>Ross W. </a:t>
            </a:r>
            <a:r>
              <a:rPr lang="en" sz="3500"/>
              <a:t>($19.93)</a:t>
            </a:r>
            <a:endParaRPr sz="3500"/>
          </a:p>
        </p:txBody>
      </p:sp>
      <p:sp>
        <p:nvSpPr>
          <p:cNvPr id="102" name="Google Shape;102;p22"/>
          <p:cNvSpPr txBox="1"/>
          <p:nvPr/>
        </p:nvSpPr>
        <p:spPr>
          <a:xfrm>
            <a:off x="3327650" y="2232850"/>
            <a:ext cx="12444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0"/>
              <a:t>2nd</a:t>
            </a:r>
            <a:endParaRPr sz="5000"/>
          </a:p>
        </p:txBody>
      </p:sp>
      <p:sp>
        <p:nvSpPr>
          <p:cNvPr id="103" name="Google Shape;103;p22"/>
          <p:cNvSpPr txBox="1"/>
          <p:nvPr/>
        </p:nvSpPr>
        <p:spPr>
          <a:xfrm>
            <a:off x="4648875" y="2232850"/>
            <a:ext cx="4183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0"/>
              <a:t>Max F. </a:t>
            </a:r>
            <a:r>
              <a:rPr lang="en" sz="3500"/>
              <a:t>($14.07)</a:t>
            </a:r>
            <a:endParaRPr sz="3500"/>
          </a:p>
        </p:txBody>
      </p:sp>
      <p:sp>
        <p:nvSpPr>
          <p:cNvPr id="104" name="Google Shape;104;p22"/>
          <p:cNvSpPr txBox="1"/>
          <p:nvPr/>
        </p:nvSpPr>
        <p:spPr>
          <a:xfrm>
            <a:off x="497750" y="3187150"/>
            <a:ext cx="1102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0"/>
              <a:t>3rd</a:t>
            </a:r>
            <a:endParaRPr sz="5000"/>
          </a:p>
        </p:txBody>
      </p:sp>
      <p:sp>
        <p:nvSpPr>
          <p:cNvPr id="105" name="Google Shape;105;p22"/>
          <p:cNvSpPr txBox="1"/>
          <p:nvPr/>
        </p:nvSpPr>
        <p:spPr>
          <a:xfrm>
            <a:off x="1600550" y="3187150"/>
            <a:ext cx="5257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0"/>
              <a:t>Gary F. </a:t>
            </a:r>
            <a:r>
              <a:rPr lang="en" sz="3500">
                <a:solidFill>
                  <a:schemeClr val="dk1"/>
                </a:solidFill>
              </a:rPr>
              <a:t>($18.22)</a:t>
            </a:r>
            <a:endParaRPr sz="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4200"/>
              <a:buFont typeface="Helvetica Neue Light"/>
              <a:buNone/>
            </a:pPr>
            <a:r>
              <a:rPr lang="en">
                <a:latin typeface="Helvetica Neue Light"/>
                <a:ea typeface="Helvetica Neue Light"/>
                <a:cs typeface="Helvetica Neue Light"/>
                <a:sym typeface="Helvetica Neue Light"/>
              </a:rPr>
              <a:t>2021 Club Challenge Calendar</a:t>
            </a:r>
            <a:endParaRPr/>
          </a:p>
        </p:txBody>
      </p:sp>
      <p:sp>
        <p:nvSpPr>
          <p:cNvPr id="111" name="Google Shape;111;p23"/>
          <p:cNvSpPr txBox="1"/>
          <p:nvPr/>
        </p:nvSpPr>
        <p:spPr>
          <a:xfrm>
            <a:off x="3211825" y="1259550"/>
            <a:ext cx="2720400" cy="35625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February:</a:t>
            </a:r>
            <a:r>
              <a:rPr lang="en" sz="1800">
                <a:latin typeface="Helvetica Neue"/>
                <a:ea typeface="Helvetica Neue"/>
                <a:cs typeface="Helvetica Neue"/>
                <a:sym typeface="Helvetica Neue"/>
              </a:rPr>
              <a:t> Kviek</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April:</a:t>
            </a:r>
            <a:r>
              <a:rPr lang="en" sz="1800">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Brown/Amber</a:t>
            </a:r>
            <a:endParaRPr sz="18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June: </a:t>
            </a:r>
            <a:r>
              <a:rPr lang="en" sz="1800">
                <a:latin typeface="Helvetica Neue"/>
                <a:ea typeface="Helvetica Neue"/>
                <a:cs typeface="Helvetica Neue"/>
                <a:sym typeface="Helvetica Neue"/>
              </a:rPr>
              <a:t>Coconut and or Fruit Beers</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August: Budget </a:t>
            </a:r>
            <a:r>
              <a:rPr lang="en" sz="1800">
                <a:latin typeface="Helvetica Neue"/>
                <a:ea typeface="Helvetica Neue"/>
                <a:cs typeface="Helvetica Neue"/>
                <a:sym typeface="Helvetica Neue"/>
              </a:rPr>
              <a:t>Beer</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b="1" i="0" lang="en" sz="1800" u="none" cap="none" strike="noStrike">
                <a:solidFill>
                  <a:srgbClr val="000000"/>
                </a:solidFill>
                <a:latin typeface="Helvetica Neue"/>
                <a:ea typeface="Helvetica Neue"/>
                <a:cs typeface="Helvetica Neue"/>
                <a:sym typeface="Helvetica Neue"/>
              </a:rPr>
              <a:t>October: </a:t>
            </a:r>
            <a:r>
              <a:rPr b="1" lang="en" sz="1800">
                <a:latin typeface="Helvetica Neue"/>
                <a:ea typeface="Helvetica Neue"/>
                <a:cs typeface="Helvetica Neue"/>
                <a:sym typeface="Helvetica Neue"/>
              </a:rPr>
              <a:t>Dark European Lager </a:t>
            </a:r>
            <a:endParaRPr b="1"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December: </a:t>
            </a:r>
            <a:r>
              <a:rPr lang="en" sz="1800">
                <a:latin typeface="Helvetica Neue"/>
                <a:ea typeface="Helvetica Neue"/>
                <a:cs typeface="Helvetica Neue"/>
                <a:sym typeface="Helvetica Neue"/>
              </a:rPr>
              <a:t>Barleywine</a:t>
            </a:r>
            <a:endParaRPr sz="1800"/>
          </a:p>
        </p:txBody>
      </p:sp>
      <p:pic>
        <p:nvPicPr>
          <p:cNvPr descr="OHBS copy.png" id="112" name="Google Shape;112;p23"/>
          <p:cNvPicPr preferRelativeResize="0"/>
          <p:nvPr/>
        </p:nvPicPr>
        <p:blipFill rotWithShape="1">
          <a:blip r:embed="rId3">
            <a:alphaModFix/>
          </a:blip>
          <a:srcRect b="0" l="0" r="0" t="0"/>
          <a:stretch/>
        </p:blipFill>
        <p:spPr>
          <a:xfrm>
            <a:off x="666747" y="3405197"/>
            <a:ext cx="1145176" cy="1136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October Club </a:t>
            </a:r>
            <a:r>
              <a:rPr lang="en"/>
              <a:t>Competition</a:t>
            </a:r>
            <a:endParaRPr/>
          </a:p>
        </p:txBody>
      </p:sp>
      <p:sp>
        <p:nvSpPr>
          <p:cNvPr id="118" name="Google Shape;118;p24"/>
          <p:cNvSpPr txBox="1"/>
          <p:nvPr/>
        </p:nvSpPr>
        <p:spPr>
          <a:xfrm>
            <a:off x="526050" y="944925"/>
            <a:ext cx="38382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highlight>
                  <a:srgbClr val="FFFFFF"/>
                </a:highlight>
                <a:latin typeface="Helvetica Neue"/>
                <a:ea typeface="Helvetica Neue"/>
                <a:cs typeface="Helvetica Neue"/>
                <a:sym typeface="Helvetica Neue"/>
              </a:rPr>
              <a:t>The next club comp is </a:t>
            </a:r>
            <a:r>
              <a:rPr b="1" lang="en" sz="1500">
                <a:highlight>
                  <a:srgbClr val="FFFFFF"/>
                </a:highlight>
                <a:latin typeface="Helvetica Neue"/>
                <a:ea typeface="Helvetica Neue"/>
                <a:cs typeface="Helvetica Neue"/>
                <a:sym typeface="Helvetica Neue"/>
              </a:rPr>
              <a:t>Dark European Lager!</a:t>
            </a:r>
            <a:br>
              <a:rPr b="1" lang="en" sz="1500">
                <a:highlight>
                  <a:srgbClr val="FFFFFF"/>
                </a:highlight>
                <a:latin typeface="Helvetica Neue"/>
                <a:ea typeface="Helvetica Neue"/>
                <a:cs typeface="Helvetica Neue"/>
                <a:sym typeface="Helvetica Neue"/>
              </a:rPr>
            </a:br>
            <a:br>
              <a:rPr lang="en" sz="1500">
                <a:highlight>
                  <a:srgbClr val="FFFFFF"/>
                </a:highlight>
                <a:latin typeface="Helvetica Neue"/>
                <a:ea typeface="Helvetica Neue"/>
                <a:cs typeface="Helvetica Neue"/>
                <a:sym typeface="Helvetica Neue"/>
              </a:rPr>
            </a:br>
            <a:r>
              <a:rPr lang="en" sz="1500">
                <a:highlight>
                  <a:srgbClr val="FFFFFF"/>
                </a:highlight>
                <a:latin typeface="Helvetica Neue"/>
                <a:ea typeface="Helvetica Neue"/>
                <a:cs typeface="Helvetica Neue"/>
                <a:sym typeface="Helvetica Neue"/>
              </a:rPr>
              <a:t>All entries must have proper labels printed and attached to the entries to be accepted. The shop will not be able to print out labels for you. If you need any assistance getting your labels printed let us know and we will see what we can do. </a:t>
            </a:r>
            <a:endParaRPr sz="1500">
              <a:latin typeface="Helvetica Neue"/>
              <a:ea typeface="Helvetica Neue"/>
              <a:cs typeface="Helvetica Neue"/>
              <a:sym typeface="Helvetica Neue"/>
            </a:endParaRPr>
          </a:p>
        </p:txBody>
      </p:sp>
      <p:sp>
        <p:nvSpPr>
          <p:cNvPr id="119" name="Google Shape;119;p24"/>
          <p:cNvSpPr txBox="1"/>
          <p:nvPr/>
        </p:nvSpPr>
        <p:spPr>
          <a:xfrm>
            <a:off x="4597975" y="915700"/>
            <a:ext cx="4013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highlight>
                  <a:srgbClr val="FFFFFF"/>
                </a:highlight>
                <a:latin typeface="Helvetica Neue"/>
                <a:ea typeface="Helvetica Neue"/>
                <a:cs typeface="Helvetica Neue"/>
                <a:sym typeface="Helvetica Neue"/>
              </a:rPr>
              <a:t>Styles to be accepted: </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800">
                <a:highlight>
                  <a:srgbClr val="FFFFFF"/>
                </a:highlight>
                <a:latin typeface="Helvetica Neue"/>
                <a:ea typeface="Helvetica Neue"/>
                <a:cs typeface="Helvetica Neue"/>
                <a:sym typeface="Helvetica Neue"/>
              </a:rPr>
              <a:t>8a Munich Dunkel</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800">
                <a:highlight>
                  <a:srgbClr val="FFFFFF"/>
                </a:highlight>
                <a:latin typeface="Helvetica Neue"/>
                <a:ea typeface="Helvetica Neue"/>
                <a:cs typeface="Helvetica Neue"/>
                <a:sym typeface="Helvetica Neue"/>
              </a:rPr>
              <a:t>8b Schwarzbier</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800">
                <a:highlight>
                  <a:srgbClr val="FFFFFF"/>
                </a:highlight>
                <a:latin typeface="Helvetica Neue"/>
                <a:ea typeface="Helvetica Neue"/>
                <a:cs typeface="Helvetica Neue"/>
                <a:sym typeface="Helvetica Neue"/>
              </a:rPr>
              <a:t> </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800">
                <a:highlight>
                  <a:srgbClr val="FFFFFF"/>
                </a:highlight>
                <a:latin typeface="Helvetica Neue"/>
                <a:ea typeface="Helvetica Neue"/>
                <a:cs typeface="Helvetica Neue"/>
                <a:sym typeface="Helvetica Neue"/>
              </a:rPr>
              <a:t>All styles accepted.</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 sz="1800">
                <a:highlight>
                  <a:srgbClr val="FFFFFF"/>
                </a:highlight>
                <a:latin typeface="Helvetica Neue"/>
                <a:ea typeface="Helvetica Neue"/>
                <a:cs typeface="Helvetica Neue"/>
                <a:sym typeface="Helvetica Neue"/>
              </a:rPr>
              <a:t>Registration Closes: </a:t>
            </a:r>
            <a:r>
              <a:rPr lang="en" sz="1800">
                <a:highlight>
                  <a:srgbClr val="FFFFFF"/>
                </a:highlight>
                <a:latin typeface="Helvetica Neue"/>
                <a:ea typeface="Helvetica Neue"/>
                <a:cs typeface="Helvetica Neue"/>
                <a:sym typeface="Helvetica Neue"/>
              </a:rPr>
              <a:t>October 3rd</a:t>
            </a:r>
            <a:br>
              <a:rPr b="1" lang="en" sz="1800">
                <a:highlight>
                  <a:srgbClr val="FFFFFF"/>
                </a:highlight>
                <a:latin typeface="Helvetica Neue"/>
                <a:ea typeface="Helvetica Neue"/>
                <a:cs typeface="Helvetica Neue"/>
                <a:sym typeface="Helvetica Neue"/>
              </a:rPr>
            </a:br>
            <a:r>
              <a:rPr b="1" lang="en" sz="1800">
                <a:highlight>
                  <a:srgbClr val="FFFFFF"/>
                </a:highlight>
                <a:latin typeface="Helvetica Neue"/>
                <a:ea typeface="Helvetica Neue"/>
                <a:cs typeface="Helvetica Neue"/>
                <a:sym typeface="Helvetica Neue"/>
              </a:rPr>
              <a:t>Entries Due By</a:t>
            </a:r>
            <a:r>
              <a:rPr lang="en" sz="1800">
                <a:highlight>
                  <a:srgbClr val="FFFFFF"/>
                </a:highlight>
                <a:latin typeface="Helvetica Neue"/>
                <a:ea typeface="Helvetica Neue"/>
                <a:cs typeface="Helvetica Neue"/>
                <a:sym typeface="Helvetica Neue"/>
              </a:rPr>
              <a:t>: October 10th</a:t>
            </a:r>
            <a:endParaRPr sz="1800">
              <a:highlight>
                <a:srgbClr val="FFFFFF"/>
              </a:highlight>
              <a:latin typeface="Helvetica Neue"/>
              <a:ea typeface="Helvetica Neue"/>
              <a:cs typeface="Helvetica Neue"/>
              <a:sym typeface="Helvetica Neue"/>
            </a:endParaRPr>
          </a:p>
        </p:txBody>
      </p:sp>
      <p:pic>
        <p:nvPicPr>
          <p:cNvPr descr="Broken-Strings-Logo-Vector-File.png" id="120" name="Google Shape;120;p24"/>
          <p:cNvPicPr preferRelativeResize="0"/>
          <p:nvPr/>
        </p:nvPicPr>
        <p:blipFill rotWithShape="1">
          <a:blip r:embed="rId3">
            <a:alphaModFix/>
          </a:blip>
          <a:srcRect b="0" l="0" r="0" t="0"/>
          <a:stretch/>
        </p:blipFill>
        <p:spPr>
          <a:xfrm>
            <a:off x="526046" y="3818649"/>
            <a:ext cx="1110575" cy="980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Local Brewery Exploration - Sideward Brewing</a:t>
            </a:r>
            <a:endParaRPr/>
          </a:p>
        </p:txBody>
      </p:sp>
      <p:pic>
        <p:nvPicPr>
          <p:cNvPr id="126" name="Google Shape;126;p25"/>
          <p:cNvPicPr preferRelativeResize="0"/>
          <p:nvPr/>
        </p:nvPicPr>
        <p:blipFill>
          <a:blip r:embed="rId3">
            <a:alphaModFix/>
          </a:blip>
          <a:stretch>
            <a:fillRect/>
          </a:stretch>
        </p:blipFill>
        <p:spPr>
          <a:xfrm>
            <a:off x="666750" y="1004701"/>
            <a:ext cx="2965235" cy="3953647"/>
          </a:xfrm>
          <a:prstGeom prst="rect">
            <a:avLst/>
          </a:prstGeom>
          <a:noFill/>
          <a:ln>
            <a:noFill/>
          </a:ln>
        </p:spPr>
      </p:pic>
      <p:sp>
        <p:nvSpPr>
          <p:cNvPr id="127" name="Google Shape;127;p25"/>
          <p:cNvSpPr txBox="1"/>
          <p:nvPr/>
        </p:nvSpPr>
        <p:spPr>
          <a:xfrm>
            <a:off x="4559000" y="1004700"/>
            <a:ext cx="391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8" name="Google Shape;128;p25"/>
          <p:cNvSpPr txBox="1"/>
          <p:nvPr/>
        </p:nvSpPr>
        <p:spPr>
          <a:xfrm>
            <a:off x="4559000" y="1004700"/>
            <a:ext cx="39183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1st Friday of each month we will select a </a:t>
            </a:r>
            <a:r>
              <a:rPr lang="en" sz="1600"/>
              <a:t>local</a:t>
            </a:r>
            <a:r>
              <a:rPr lang="en" sz="1600"/>
              <a:t> brewery to explore. Come out and share a pint with us as we get to know the breweries in our own backyard. </a:t>
            </a:r>
            <a:br>
              <a:rPr lang="en"/>
            </a:br>
            <a:br>
              <a:rPr lang="en"/>
            </a:br>
            <a:r>
              <a:rPr b="1" lang="en" sz="2400"/>
              <a:t>September 3rd</a:t>
            </a:r>
            <a:r>
              <a:rPr b="1" lang="en" sz="2400"/>
              <a:t> @6:30pm </a:t>
            </a:r>
            <a:endParaRPr b="1" sz="2400"/>
          </a:p>
          <a:p>
            <a:pPr indent="0" lvl="0" marL="0" rtl="0" algn="l">
              <a:spcBef>
                <a:spcPts val="0"/>
              </a:spcBef>
              <a:spcAft>
                <a:spcPts val="0"/>
              </a:spcAft>
              <a:buNone/>
            </a:pPr>
            <a:r>
              <a:rPr b="1" lang="en" sz="2400"/>
              <a:t>Sideward</a:t>
            </a:r>
            <a:r>
              <a:rPr b="1" lang="en" sz="2400"/>
              <a:t> Brewing</a:t>
            </a:r>
            <a:endParaRPr b="1" sz="2400"/>
          </a:p>
        </p:txBody>
      </p:sp>
      <p:pic>
        <p:nvPicPr>
          <p:cNvPr descr="Broken-Strings-Logo-Vector-File.png" id="129" name="Google Shape;129;p25"/>
          <p:cNvPicPr preferRelativeResize="0"/>
          <p:nvPr/>
        </p:nvPicPr>
        <p:blipFill rotWithShape="1">
          <a:blip r:embed="rId4">
            <a:alphaModFix/>
          </a:blip>
          <a:srcRect b="0" l="0" r="0" t="0"/>
          <a:stretch/>
        </p:blipFill>
        <p:spPr>
          <a:xfrm>
            <a:off x="7821020" y="4170899"/>
            <a:ext cx="891949" cy="787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4451550" y="220500"/>
            <a:ext cx="4442100" cy="4702500"/>
          </a:xfrm>
          <a:prstGeom prst="rect">
            <a:avLst/>
          </a:prstGeom>
        </p:spPr>
        <p:txBody>
          <a:bodyPr anchorCtr="0" anchor="ctr" bIns="19050" lIns="19050" spcFirstLastPara="1" rIns="19050" wrap="square" tIns="19050">
            <a:noAutofit/>
          </a:bodyPr>
          <a:lstStyle/>
          <a:p>
            <a:pPr indent="0" lvl="0" marL="0" rtl="0" algn="ctr">
              <a:spcBef>
                <a:spcPts val="0"/>
              </a:spcBef>
              <a:spcAft>
                <a:spcPts val="0"/>
              </a:spcAft>
              <a:buClr>
                <a:schemeClr val="dk1"/>
              </a:buClr>
              <a:buSzPts val="1100"/>
              <a:buFont typeface="Arial"/>
              <a:buNone/>
            </a:pPr>
            <a:r>
              <a:rPr b="1" lang="en" sz="3600">
                <a:solidFill>
                  <a:srgbClr val="333333"/>
                </a:solidFill>
                <a:highlight>
                  <a:schemeClr val="lt1"/>
                </a:highlight>
                <a:latin typeface="Arial"/>
                <a:ea typeface="Arial"/>
                <a:cs typeface="Arial"/>
                <a:sym typeface="Arial"/>
              </a:rPr>
              <a:t>First Coast</a:t>
            </a:r>
            <a:r>
              <a:rPr b="1" lang="en" sz="3600">
                <a:solidFill>
                  <a:srgbClr val="333333"/>
                </a:solidFill>
                <a:highlight>
                  <a:schemeClr val="lt1"/>
                </a:highlight>
                <a:latin typeface="Arial"/>
                <a:ea typeface="Arial"/>
                <a:cs typeface="Arial"/>
                <a:sym typeface="Arial"/>
              </a:rPr>
              <a:t> Cup</a:t>
            </a:r>
            <a:r>
              <a:rPr b="1" lang="en" sz="3600">
                <a:highlight>
                  <a:schemeClr val="lt1"/>
                </a:highlight>
                <a:latin typeface="Arial"/>
                <a:ea typeface="Arial"/>
                <a:cs typeface="Arial"/>
                <a:sym typeface="Arial"/>
              </a:rPr>
              <a:t> 2021</a:t>
            </a:r>
            <a:endParaRPr b="1" sz="3600">
              <a:highlight>
                <a:schemeClr val="lt1"/>
              </a:highlight>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1200">
                <a:highlight>
                  <a:schemeClr val="lt1"/>
                </a:highlight>
                <a:latin typeface="Arial"/>
                <a:ea typeface="Arial"/>
                <a:cs typeface="Arial"/>
                <a:sym typeface="Arial"/>
              </a:rPr>
              <a:t> </a:t>
            </a:r>
            <a:r>
              <a:rPr lang="en" sz="2400">
                <a:highlight>
                  <a:schemeClr val="lt1"/>
                </a:highlight>
                <a:latin typeface="Arial"/>
                <a:ea typeface="Arial"/>
                <a:cs typeface="Arial"/>
                <a:sym typeface="Arial"/>
              </a:rPr>
              <a:t>Circuit Competition</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1800">
                <a:highlight>
                  <a:schemeClr val="lt1"/>
                </a:highlight>
                <a:latin typeface="Arial"/>
                <a:ea typeface="Arial"/>
                <a:cs typeface="Arial"/>
                <a:sym typeface="Arial"/>
              </a:rPr>
              <a:t>Jacksonville, FL</a:t>
            </a:r>
            <a:endParaRPr sz="9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Medals available in the shop!</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400">
              <a:highlight>
                <a:schemeClr val="lt1"/>
              </a:highlight>
              <a:latin typeface="Arial"/>
              <a:ea typeface="Arial"/>
              <a:cs typeface="Arial"/>
              <a:sym typeface="Arial"/>
            </a:endParaRPr>
          </a:p>
        </p:txBody>
      </p:sp>
      <p:pic>
        <p:nvPicPr>
          <p:cNvPr descr="Image" id="135" name="Google Shape;135;p26"/>
          <p:cNvPicPr preferRelativeResize="0"/>
          <p:nvPr/>
        </p:nvPicPr>
        <p:blipFill rotWithShape="1">
          <a:blip r:embed="rId3">
            <a:alphaModFix/>
          </a:blip>
          <a:srcRect b="0" l="0" r="0" t="0"/>
          <a:stretch/>
        </p:blipFill>
        <p:spPr>
          <a:xfrm>
            <a:off x="7944727" y="3981204"/>
            <a:ext cx="948925" cy="941800"/>
          </a:xfrm>
          <a:prstGeom prst="rect">
            <a:avLst/>
          </a:prstGeom>
          <a:noFill/>
          <a:ln>
            <a:noFill/>
          </a:ln>
        </p:spPr>
      </p:pic>
      <p:pic>
        <p:nvPicPr>
          <p:cNvPr id="136" name="Google Shape;136;p26"/>
          <p:cNvPicPr preferRelativeResize="0"/>
          <p:nvPr/>
        </p:nvPicPr>
        <p:blipFill>
          <a:blip r:embed="rId4">
            <a:alphaModFix/>
          </a:blip>
          <a:stretch>
            <a:fillRect/>
          </a:stretch>
        </p:blipFill>
        <p:spPr>
          <a:xfrm>
            <a:off x="406525" y="731800"/>
            <a:ext cx="3505200" cy="304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