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Oswald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Oswald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eb0e5ff9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eb0e5ff9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eb0e5ff9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eb0e5ff9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eb0e5ff9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eb0e5ff9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ceb0e5ff9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ceb0e5ff9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ceb2c0364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ceb2c0364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eb0e5ff94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eb0e5ff9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learn.kegerator.com/calypso-hops/" TargetMode="External"/><Relationship Id="rId4" Type="http://schemas.openxmlformats.org/officeDocument/2006/relationships/hyperlink" Target="https://www.hopsteiner.com/variety-data-sheets/Calyps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Calypso Hops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000000"/>
                </a:solidFill>
                <a:highlight>
                  <a:srgbClr val="FFFFFF"/>
                </a:highlight>
                <a:latin typeface="Oswald"/>
                <a:ea typeface="Oswald"/>
                <a:cs typeface="Oswald"/>
                <a:sym typeface="Oswald"/>
              </a:rPr>
              <a:t>Hopsteiner Experimental Hop #03129</a:t>
            </a:r>
            <a:endParaRPr sz="310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59900" y="120825"/>
            <a:ext cx="3624200" cy="181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Origins of this hop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4572000" y="1152488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US Grown. 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A2A2A"/>
                </a:solidFill>
              </a:rPr>
              <a:t>A diploid aroma-type hop, originated from a cross between </a:t>
            </a:r>
            <a:endParaRPr>
              <a:solidFill>
                <a:srgbClr val="2A2A2A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2A2A2A"/>
                </a:solidFill>
              </a:rPr>
              <a:t>Hopsteiner breeding female 98005 and a Hopsteiner male derived from Nugget and USDA 19058m.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4267200" cy="30182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use this hop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Dual Purpose: Bittering and Aroma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High Alpha Acid make it a great bittering hop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Strong Citrus and Tropical Fruit notes make it an excellent aroma addition. 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4780925" y="1167575"/>
            <a:ext cx="414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0250" y="1147400"/>
            <a:ext cx="3803161" cy="284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Flavors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Calypso is often described as having a pleasant and complex mix of fruity and citrus-like elements. </a:t>
            </a:r>
            <a:endParaRPr>
              <a:solidFill>
                <a:srgbClr val="30303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Notes can include apple, sappy pear, tropical fruit and stone fruit with the added zippy hints of lemon and lime; </a:t>
            </a:r>
            <a:endParaRPr>
              <a:solidFill>
                <a:srgbClr val="303030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all washed with the subtle shadowed whispers of tea-like earthiness, black-pepper, and mint.</a:t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3175" y="661263"/>
            <a:ext cx="3451530" cy="3820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Statistics for this hop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Alpha Acid Range: </a:t>
            </a:r>
            <a:r>
              <a:rPr lang="en">
                <a:solidFill>
                  <a:srgbClr val="303030"/>
                </a:solidFill>
                <a:highlight>
                  <a:srgbClr val="F9F9F9"/>
                </a:highlight>
              </a:rPr>
              <a:t>13 – 16%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Beta Acid Range: 5.0 - 6.0%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Co-Humulone as % of alpha: 38 - 42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Total oils mL/100 gr.: 1.5 - 2.5 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472885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Myrcene: 30 - 45%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Humulene: 20 - 35%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Caryophyllene: 9 - 15%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B-Pinene: 0.5 - 1.0%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Linalool: 0.3 - 0.5%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688" y="3029803"/>
            <a:ext cx="3674325" cy="183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Growing this hop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303030"/>
              </a:buClr>
              <a:buSzPct val="100000"/>
              <a:buChar char="●"/>
            </a:pPr>
            <a:r>
              <a:rPr b="1" lang="en">
                <a:solidFill>
                  <a:srgbClr val="303030"/>
                </a:solidFill>
                <a:highlight>
                  <a:srgbClr val="FFFFFF"/>
                </a:highlight>
              </a:rPr>
              <a:t>Growth Rate</a:t>
            </a: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 — Vigorous</a:t>
            </a:r>
            <a:endParaRPr>
              <a:solidFill>
                <a:srgbClr val="303030"/>
              </a:solidFill>
              <a:highlight>
                <a:srgbClr val="FFFFFF"/>
              </a:highlight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303030"/>
              </a:buClr>
              <a:buSzPct val="100000"/>
              <a:buChar char="●"/>
            </a:pPr>
            <a:r>
              <a:rPr b="1" lang="en">
                <a:solidFill>
                  <a:srgbClr val="303030"/>
                </a:solidFill>
                <a:highlight>
                  <a:srgbClr val="FFFFFF"/>
                </a:highlight>
              </a:rPr>
              <a:t>Yield</a:t>
            </a: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 — 2,500 – 2,700 lbs/acre</a:t>
            </a:r>
            <a:endParaRPr>
              <a:solidFill>
                <a:srgbClr val="303030"/>
              </a:solidFill>
              <a:highlight>
                <a:srgbClr val="FFFFFF"/>
              </a:highlight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303030"/>
              </a:buClr>
              <a:buSzPct val="100000"/>
              <a:buChar char="●"/>
            </a:pPr>
            <a:r>
              <a:rPr b="1" lang="en">
                <a:solidFill>
                  <a:srgbClr val="303030"/>
                </a:solidFill>
                <a:highlight>
                  <a:srgbClr val="FFFFFF"/>
                </a:highlight>
              </a:rPr>
              <a:t>Cones</a:t>
            </a: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 — Very large; compact</a:t>
            </a:r>
            <a:endParaRPr>
              <a:solidFill>
                <a:srgbClr val="303030"/>
              </a:solidFill>
              <a:highlight>
                <a:srgbClr val="FFFFFF"/>
              </a:highlight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303030"/>
              </a:buClr>
              <a:buSzPct val="100000"/>
              <a:buChar char="●"/>
            </a:pPr>
            <a:r>
              <a:rPr b="1" lang="en">
                <a:solidFill>
                  <a:srgbClr val="303030"/>
                </a:solidFill>
                <a:highlight>
                  <a:srgbClr val="FFFFFF"/>
                </a:highlight>
              </a:rPr>
              <a:t>Maturity</a:t>
            </a: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 — Early to Mid</a:t>
            </a:r>
            <a:endParaRPr>
              <a:solidFill>
                <a:srgbClr val="303030"/>
              </a:solidFill>
              <a:highlight>
                <a:srgbClr val="FFFFFF"/>
              </a:highlight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303030"/>
              </a:buClr>
              <a:buSzPct val="100000"/>
              <a:buChar char="●"/>
            </a:pPr>
            <a:r>
              <a:rPr b="1" lang="en">
                <a:solidFill>
                  <a:srgbClr val="303030"/>
                </a:solidFill>
                <a:highlight>
                  <a:srgbClr val="FFFFFF"/>
                </a:highlight>
              </a:rPr>
              <a:t>Susceptible to</a:t>
            </a: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 — </a:t>
            </a:r>
            <a:r>
              <a:rPr i="1" lang="en">
                <a:solidFill>
                  <a:srgbClr val="303030"/>
                </a:solidFill>
                <a:highlight>
                  <a:srgbClr val="FFFFFF"/>
                </a:highlight>
              </a:rPr>
              <a:t>Still being researched</a:t>
            </a:r>
            <a:endParaRPr i="1">
              <a:solidFill>
                <a:srgbClr val="303030"/>
              </a:solidFill>
              <a:highlight>
                <a:srgbClr val="FFFFFF"/>
              </a:highlight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303030"/>
              </a:buClr>
              <a:buSzPct val="100000"/>
              <a:buChar char="●"/>
            </a:pPr>
            <a:r>
              <a:rPr b="1" lang="en">
                <a:solidFill>
                  <a:srgbClr val="303030"/>
                </a:solidFill>
                <a:highlight>
                  <a:srgbClr val="FFFFFF"/>
                </a:highlight>
              </a:rPr>
              <a:t>Resistant to</a:t>
            </a: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 — Powdery Mildew; Appears to be tolerate to Verticillium wilt, Very tolerate to Downy Mildew.</a:t>
            </a:r>
            <a:endParaRPr>
              <a:solidFill>
                <a:srgbClr val="303030"/>
              </a:solidFill>
              <a:highlight>
                <a:srgbClr val="FFFFFF"/>
              </a:highlight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303030"/>
              </a:buClr>
              <a:buSzPct val="100000"/>
              <a:buChar char="●"/>
            </a:pPr>
            <a:r>
              <a:rPr b="1" lang="en">
                <a:solidFill>
                  <a:srgbClr val="303030"/>
                </a:solidFill>
                <a:highlight>
                  <a:srgbClr val="FFFFFF"/>
                </a:highlight>
              </a:rPr>
              <a:t>Ease of Harvest</a:t>
            </a: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 — Easy; cones detach easily and do not shatter.</a:t>
            </a:r>
            <a:endParaRPr>
              <a:solidFill>
                <a:srgbClr val="303030"/>
              </a:solidFill>
              <a:highlight>
                <a:srgbClr val="FFFFFF"/>
              </a:highlight>
            </a:endParaRPr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Clr>
                <a:srgbClr val="303030"/>
              </a:buClr>
              <a:buSzPct val="100000"/>
              <a:buChar char="●"/>
            </a:pPr>
            <a:r>
              <a:rPr b="1" lang="en">
                <a:solidFill>
                  <a:srgbClr val="303030"/>
                </a:solidFill>
                <a:highlight>
                  <a:srgbClr val="FFFFFF"/>
                </a:highlight>
              </a:rPr>
              <a:t>Storage</a:t>
            </a:r>
            <a:r>
              <a:rPr lang="en">
                <a:solidFill>
                  <a:srgbClr val="303030"/>
                </a:solidFill>
                <a:highlight>
                  <a:srgbClr val="FFFFFF"/>
                </a:highlight>
              </a:rPr>
              <a:t> — Moderate; Maintains 65% to 70% alpha acid content after 6 months storage at 68°F.</a:t>
            </a:r>
            <a:endParaRPr/>
          </a:p>
        </p:txBody>
      </p:sp>
      <p:sp>
        <p:nvSpPr>
          <p:cNvPr id="93" name="Google Shape;93;p18"/>
          <p:cNvSpPr txBox="1"/>
          <p:nvPr/>
        </p:nvSpPr>
        <p:spPr>
          <a:xfrm>
            <a:off x="4575650" y="1146650"/>
            <a:ext cx="43464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Unfortunately</a:t>
            </a:r>
            <a:r>
              <a:rPr lang="en" sz="1800"/>
              <a:t> Rhizomes are not available at this time. </a:t>
            </a:r>
            <a:br>
              <a:rPr lang="en" sz="1800"/>
            </a:br>
            <a:br>
              <a:rPr lang="en" sz="1800"/>
            </a:br>
            <a:r>
              <a:rPr lang="en" sz="1800"/>
              <a:t>Substitutes</a:t>
            </a:r>
            <a:r>
              <a:rPr lang="en" sz="1800"/>
              <a:t>: </a:t>
            </a:r>
            <a:endParaRPr sz="18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800">
                <a:solidFill>
                  <a:srgbClr val="303030"/>
                </a:solidFill>
                <a:highlight>
                  <a:srgbClr val="FFFFFF"/>
                </a:highlight>
              </a:rPr>
              <a:t>Galena</a:t>
            </a:r>
            <a:endParaRPr sz="1800">
              <a:solidFill>
                <a:srgbClr val="303030"/>
              </a:solidFill>
              <a:highlight>
                <a:srgbClr val="FFFFFF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800">
                <a:solidFill>
                  <a:srgbClr val="303030"/>
                </a:solidFill>
                <a:highlight>
                  <a:srgbClr val="FFFFFF"/>
                </a:highlight>
              </a:rPr>
              <a:t>Cascade</a:t>
            </a:r>
            <a:endParaRPr sz="1800"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5863" y="2297700"/>
            <a:ext cx="1800225" cy="253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63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https://learn.kegerator.com/calypso-hops/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https://www.hopsteiner.com/variety-data-sheets/Calypso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