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Helvetica Neue"/>
      <p:regular r:id="rId32"/>
      <p:bold r:id="rId33"/>
      <p:italic r:id="rId34"/>
      <p:boldItalic r:id="rId35"/>
    </p:embeddedFont>
    <p:embeddedFont>
      <p:font typeface="Helvetica Neue Light"/>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37" Type="http://schemas.openxmlformats.org/officeDocument/2006/relationships/font" Target="fonts/HelveticaNeueLight-bold.fntdata"/><Relationship Id="rId14" Type="http://schemas.openxmlformats.org/officeDocument/2006/relationships/slide" Target="slides/slide9.xml"/><Relationship Id="rId36" Type="http://schemas.openxmlformats.org/officeDocument/2006/relationships/font" Target="fonts/HelveticaNeueLight-regular.fntdata"/><Relationship Id="rId17" Type="http://schemas.openxmlformats.org/officeDocument/2006/relationships/slide" Target="slides/slide12.xml"/><Relationship Id="rId39" Type="http://schemas.openxmlformats.org/officeDocument/2006/relationships/font" Target="fonts/HelveticaNeueLight-boldItalic.fntdata"/><Relationship Id="rId16" Type="http://schemas.openxmlformats.org/officeDocument/2006/relationships/slide" Target="slides/slide11.xml"/><Relationship Id="rId38" Type="http://schemas.openxmlformats.org/officeDocument/2006/relationships/font" Target="fonts/HelveticaNeueLight-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c5db8fb86_0_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g6c5db8fb86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ae1126a74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ae1126a74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ae1126a740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ae1126a74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82d3cb97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82d3cb97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bbb854e0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bbb854e0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8bff427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8bff427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b2e82cb1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b2e82cb1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a5dcb033b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a5dcb033b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6c5db8fb86_0_40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6c5db8fb86_0_40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7e86a0845f_0_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7e86a0845f_0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8aa8ac0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8aa8ac0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6c5db8fb86_0_7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g6c5db8fb86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c8aa8ac07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c8aa8ac07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8aa8ac07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8aa8ac07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8aa8ac07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8aa8ac07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c8aa8ac07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c8aa8ac07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c8aa8ac07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c8aa8ac07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c8aa8ac07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c8aa8ac07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c8aa8ac07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c8aa8ac07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6c5db8fb86_0_8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g6c5db8fb86_0_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6c5db8fb86_0_9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g6c5db8fb86_0_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b6296d70ea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b6296d70ea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6c5db8fb86_0_17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g6c5db8fb86_0_1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82d3cb9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82d3cb9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c82d3cb976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c82d3cb97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ab4c4811ae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ab4c4811ae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TITLE_AND_BODY_1">
    <p:spTree>
      <p:nvGrpSpPr>
        <p:cNvPr id="50" name="Shape 50"/>
        <p:cNvGrpSpPr/>
        <p:nvPr/>
      </p:nvGrpSpPr>
      <p:grpSpPr>
        <a:xfrm>
          <a:off x="0" y="0"/>
          <a:ext cx="0" cy="0"/>
          <a:chOff x="0" y="0"/>
          <a:chExt cx="0" cy="0"/>
        </a:xfrm>
      </p:grpSpPr>
      <p:sp>
        <p:nvSpPr>
          <p:cNvPr id="51" name="Google Shape;51;p13"/>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p:cSld name="TITLE_1">
    <p:spTree>
      <p:nvGrpSpPr>
        <p:cNvPr id="52" name="Shape 52"/>
        <p:cNvGrpSpPr/>
        <p:nvPr/>
      </p:nvGrpSpPr>
      <p:grpSpPr>
        <a:xfrm>
          <a:off x="0" y="0"/>
          <a:ext cx="0" cy="0"/>
          <a:chOff x="0" y="0"/>
          <a:chExt cx="0" cy="0"/>
        </a:xfrm>
      </p:grpSpPr>
      <p:sp>
        <p:nvSpPr>
          <p:cNvPr id="53" name="Google Shape;53;p14"/>
          <p:cNvSpPr txBox="1"/>
          <p:nvPr>
            <p:ph type="title"/>
          </p:nvPr>
        </p:nvSpPr>
        <p:spPr>
          <a:xfrm>
            <a:off x="666750" y="862013"/>
            <a:ext cx="7810500" cy="1743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54" name="Google Shape;54;p14"/>
          <p:cNvSpPr txBox="1"/>
          <p:nvPr>
            <p:ph idx="1" type="body"/>
          </p:nvPr>
        </p:nvSpPr>
        <p:spPr>
          <a:xfrm>
            <a:off x="666750" y="2652713"/>
            <a:ext cx="7810500" cy="595500"/>
          </a:xfrm>
          <a:prstGeom prst="rect">
            <a:avLst/>
          </a:prstGeom>
          <a:noFill/>
          <a:ln>
            <a:noFill/>
          </a:ln>
        </p:spPr>
        <p:txBody>
          <a:bodyPr anchorCtr="0" anchor="t" bIns="19050" lIns="19050" spcFirstLastPara="1" rIns="19050" wrap="square" tIns="19050">
            <a:noAutofit/>
          </a:bodyPr>
          <a:lstStyle>
            <a:lvl1pPr indent="-228600" lvl="0" marL="457200" rtl="0" algn="ctr">
              <a:lnSpc>
                <a:spcPct val="100000"/>
              </a:lnSpc>
              <a:spcBef>
                <a:spcPts val="0"/>
              </a:spcBef>
              <a:spcAft>
                <a:spcPts val="0"/>
              </a:spcAft>
              <a:buClr>
                <a:srgbClr val="000000"/>
              </a:buClr>
              <a:buSzPts val="2000"/>
              <a:buFont typeface="Helvetica Neue"/>
              <a:buNone/>
              <a:defRPr sz="2000"/>
            </a:lvl1pPr>
            <a:lvl2pPr indent="-228600" lvl="1" marL="914400" rtl="0" algn="ctr">
              <a:lnSpc>
                <a:spcPct val="100000"/>
              </a:lnSpc>
              <a:spcBef>
                <a:spcPts val="0"/>
              </a:spcBef>
              <a:spcAft>
                <a:spcPts val="0"/>
              </a:spcAft>
              <a:buClr>
                <a:srgbClr val="000000"/>
              </a:buClr>
              <a:buSzPts val="2000"/>
              <a:buFont typeface="Helvetica Neue"/>
              <a:buNone/>
              <a:defRPr sz="2000"/>
            </a:lvl2pPr>
            <a:lvl3pPr indent="-228600" lvl="2" marL="1371600" rtl="0" algn="ctr">
              <a:lnSpc>
                <a:spcPct val="100000"/>
              </a:lnSpc>
              <a:spcBef>
                <a:spcPts val="0"/>
              </a:spcBef>
              <a:spcAft>
                <a:spcPts val="0"/>
              </a:spcAft>
              <a:buClr>
                <a:srgbClr val="000000"/>
              </a:buClr>
              <a:buSzPts val="2000"/>
              <a:buFont typeface="Helvetica Neue"/>
              <a:buNone/>
              <a:defRPr sz="2000"/>
            </a:lvl3pPr>
            <a:lvl4pPr indent="-228600" lvl="3" marL="1828800" rtl="0" algn="ctr">
              <a:lnSpc>
                <a:spcPct val="100000"/>
              </a:lnSpc>
              <a:spcBef>
                <a:spcPts val="0"/>
              </a:spcBef>
              <a:spcAft>
                <a:spcPts val="0"/>
              </a:spcAft>
              <a:buClr>
                <a:srgbClr val="000000"/>
              </a:buClr>
              <a:buSzPts val="2000"/>
              <a:buFont typeface="Helvetica Neue"/>
              <a:buNone/>
              <a:defRPr sz="2000"/>
            </a:lvl4pPr>
            <a:lvl5pPr indent="-228600" lvl="4" marL="2286000" rtl="0" algn="ctr">
              <a:lnSpc>
                <a:spcPct val="100000"/>
              </a:lnSpc>
              <a:spcBef>
                <a:spcPts val="0"/>
              </a:spcBef>
              <a:spcAft>
                <a:spcPts val="0"/>
              </a:spcAft>
              <a:buClr>
                <a:srgbClr val="000000"/>
              </a:buClr>
              <a:buSzPts val="2000"/>
              <a:buFont typeface="Helvetica Neue"/>
              <a:buNone/>
              <a:defRPr sz="2000"/>
            </a:lvl5pPr>
            <a:lvl6pPr indent="-279400" lvl="5" marL="2743200" rtl="0" algn="l">
              <a:lnSpc>
                <a:spcPct val="100000"/>
              </a:lnSpc>
              <a:spcBef>
                <a:spcPts val="2200"/>
              </a:spcBef>
              <a:spcAft>
                <a:spcPts val="0"/>
              </a:spcAft>
              <a:buClr>
                <a:srgbClr val="000000"/>
              </a:buClr>
              <a:buSzPts val="800"/>
              <a:buChar char="■"/>
              <a:defRPr/>
            </a:lvl6pPr>
            <a:lvl7pPr indent="-279400" lvl="6" marL="3200400" rtl="0" algn="l">
              <a:lnSpc>
                <a:spcPct val="100000"/>
              </a:lnSpc>
              <a:spcBef>
                <a:spcPts val="2200"/>
              </a:spcBef>
              <a:spcAft>
                <a:spcPts val="0"/>
              </a:spcAft>
              <a:buClr>
                <a:srgbClr val="000000"/>
              </a:buClr>
              <a:buSzPts val="800"/>
              <a:buChar char="●"/>
              <a:defRPr/>
            </a:lvl7pPr>
            <a:lvl8pPr indent="-279400" lvl="7" marL="3657600" rtl="0" algn="l">
              <a:lnSpc>
                <a:spcPct val="100000"/>
              </a:lnSpc>
              <a:spcBef>
                <a:spcPts val="2200"/>
              </a:spcBef>
              <a:spcAft>
                <a:spcPts val="0"/>
              </a:spcAft>
              <a:buClr>
                <a:srgbClr val="000000"/>
              </a:buClr>
              <a:buSzPts val="800"/>
              <a:buChar char="○"/>
              <a:defRPr/>
            </a:lvl8pPr>
            <a:lvl9pPr indent="-279400" lvl="8" marL="4114800" rtl="0" algn="l">
              <a:lnSpc>
                <a:spcPct val="100000"/>
              </a:lnSpc>
              <a:spcBef>
                <a:spcPts val="2200"/>
              </a:spcBef>
              <a:spcAft>
                <a:spcPts val="0"/>
              </a:spcAft>
              <a:buClr>
                <a:srgbClr val="000000"/>
              </a:buClr>
              <a:buSzPts val="800"/>
              <a:buChar char="■"/>
              <a:defRPr/>
            </a:lvl9pPr>
          </a:lstStyle>
          <a:p/>
        </p:txBody>
      </p:sp>
      <p:sp>
        <p:nvSpPr>
          <p:cNvPr id="55" name="Google Shape;55;p14"/>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showMasterSp="0">
  <p:cSld name="TITLE_AND_BODY_2">
    <p:spTree>
      <p:nvGrpSpPr>
        <p:cNvPr id="56" name="Shape 56"/>
        <p:cNvGrpSpPr/>
        <p:nvPr/>
      </p:nvGrpSpPr>
      <p:grpSpPr>
        <a:xfrm>
          <a:off x="0" y="0"/>
          <a:ext cx="0" cy="0"/>
          <a:chOff x="0" y="0"/>
          <a:chExt cx="0" cy="0"/>
        </a:xfrm>
      </p:grpSpPr>
      <p:sp>
        <p:nvSpPr>
          <p:cNvPr id="57" name="Google Shape;57;p15"/>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58" name="Shape 58"/>
        <p:cNvGrpSpPr/>
        <p:nvPr/>
      </p:nvGrpSpPr>
      <p:grpSpPr>
        <a:xfrm>
          <a:off x="0" y="0"/>
          <a:ext cx="0" cy="0"/>
          <a:chOff x="0" y="0"/>
          <a:chExt cx="0" cy="0"/>
        </a:xfrm>
      </p:grpSpPr>
      <p:sp>
        <p:nvSpPr>
          <p:cNvPr id="59" name="Google Shape;59;p16"/>
          <p:cNvSpPr txBox="1"/>
          <p:nvPr>
            <p:ph type="title"/>
          </p:nvPr>
        </p:nvSpPr>
        <p:spPr>
          <a:xfrm>
            <a:off x="666750" y="1700213"/>
            <a:ext cx="7810500" cy="1743000"/>
          </a:xfrm>
          <a:prstGeom prst="rect">
            <a:avLst/>
          </a:prstGeom>
          <a:noFill/>
          <a:ln>
            <a:noFill/>
          </a:ln>
        </p:spPr>
        <p:txBody>
          <a:bodyPr anchorCtr="0" anchor="ctr" bIns="19050" lIns="19050" spcFirstLastPara="1" rIns="19050" wrap="square" tIns="19050">
            <a:noAutofit/>
          </a:bodyPr>
          <a:lstStyle>
            <a:lvl1pPr lvl="0" rtl="0" algn="ctr">
              <a:lnSpc>
                <a:spcPct val="100000"/>
              </a:lnSpc>
              <a:spcBef>
                <a:spcPts val="0"/>
              </a:spcBef>
              <a:spcAft>
                <a:spcPts val="0"/>
              </a:spcAft>
              <a:buClr>
                <a:srgbClr val="000000"/>
              </a:buClr>
              <a:buSzPts val="700"/>
              <a:buNone/>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0" name="Google Shape;60;p16"/>
          <p:cNvSpPr txBox="1"/>
          <p:nvPr>
            <p:ph idx="12" type="sldNum"/>
          </p:nvPr>
        </p:nvSpPr>
        <p:spPr>
          <a:xfrm>
            <a:off x="4484637" y="4905375"/>
            <a:ext cx="170100" cy="172800"/>
          </a:xfrm>
          <a:prstGeom prst="rect">
            <a:avLst/>
          </a:prstGeom>
          <a:noFill/>
          <a:ln>
            <a:noFill/>
          </a:ln>
        </p:spPr>
        <p:txBody>
          <a:bodyPr anchorCtr="0" anchor="t" bIns="19050" lIns="19050" spcFirstLastPara="1" rIns="19050" wrap="square" tIns="19050">
            <a:noAutofit/>
          </a:bodyPr>
          <a:lstStyle>
            <a:lvl1pPr indent="0" lvl="0"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1pPr>
            <a:lvl2pPr indent="0" lvl="1"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2pPr>
            <a:lvl3pPr indent="0" lvl="2"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3pPr>
            <a:lvl4pPr indent="0" lvl="3"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4pPr>
            <a:lvl5pPr indent="0" lvl="4"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5pPr>
            <a:lvl6pPr indent="0" lvl="5"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6pPr>
            <a:lvl7pPr indent="0" lvl="6"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7pPr>
            <a:lvl8pPr indent="0" lvl="7"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8pPr>
            <a:lvl9pPr indent="0" lvl="8" marL="0" rtl="0" algn="ctr">
              <a:lnSpc>
                <a:spcPct val="100000"/>
              </a:lnSpc>
              <a:spcBef>
                <a:spcPts val="0"/>
              </a:spcBef>
              <a:spcAft>
                <a:spcPts val="0"/>
              </a:spcAft>
              <a:buClr>
                <a:srgbClr val="000000"/>
              </a:buClr>
              <a:buSzPts val="900"/>
              <a:buFont typeface="Helvetica Neue Light"/>
              <a:buNone/>
              <a:defRPr b="0" sz="9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sz="10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rewers Anonymous">
  <p:cSld name="Brewers Anonymous">
    <p:spTree>
      <p:nvGrpSpPr>
        <p:cNvPr id="61" name="Shape 61"/>
        <p:cNvGrpSpPr/>
        <p:nvPr/>
      </p:nvGrpSpPr>
      <p:grpSpPr>
        <a:xfrm>
          <a:off x="0" y="0"/>
          <a:ext cx="0" cy="0"/>
          <a:chOff x="0" y="0"/>
          <a:chExt cx="0" cy="0"/>
        </a:xfrm>
      </p:grpSpPr>
      <p:sp>
        <p:nvSpPr>
          <p:cNvPr id="62" name="Google Shape;62;p17"/>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lvl1pPr lvl="0" rtl="0" algn="ctr">
              <a:lnSpc>
                <a:spcPct val="100000"/>
              </a:lnSpc>
              <a:spcBef>
                <a:spcPts val="0"/>
              </a:spcBef>
              <a:spcAft>
                <a:spcPts val="0"/>
              </a:spcAft>
              <a:buClr>
                <a:srgbClr val="000000"/>
              </a:buClr>
              <a:buSzPts val="4200"/>
              <a:buFont typeface="Helvetica Neue Light"/>
              <a:buNone/>
              <a:defRPr>
                <a:latin typeface="Helvetica Neue Light"/>
                <a:ea typeface="Helvetica Neue Light"/>
                <a:cs typeface="Helvetica Neue Light"/>
                <a:sym typeface="Helvetica Neue Light"/>
              </a:defRPr>
            </a:lvl1pPr>
            <a:lvl2pPr lvl="1" rtl="0" algn="ctr">
              <a:lnSpc>
                <a:spcPct val="100000"/>
              </a:lnSpc>
              <a:spcBef>
                <a:spcPts val="0"/>
              </a:spcBef>
              <a:spcAft>
                <a:spcPts val="0"/>
              </a:spcAft>
              <a:buClr>
                <a:srgbClr val="000000"/>
              </a:buClr>
              <a:buSzPts val="700"/>
              <a:buNone/>
              <a:defRPr/>
            </a:lvl2pPr>
            <a:lvl3pPr lvl="2" rtl="0" algn="ctr">
              <a:lnSpc>
                <a:spcPct val="100000"/>
              </a:lnSpc>
              <a:spcBef>
                <a:spcPts val="0"/>
              </a:spcBef>
              <a:spcAft>
                <a:spcPts val="0"/>
              </a:spcAft>
              <a:buClr>
                <a:srgbClr val="000000"/>
              </a:buClr>
              <a:buSzPts val="700"/>
              <a:buNone/>
              <a:defRPr/>
            </a:lvl3pPr>
            <a:lvl4pPr lvl="3" rtl="0" algn="ctr">
              <a:lnSpc>
                <a:spcPct val="100000"/>
              </a:lnSpc>
              <a:spcBef>
                <a:spcPts val="0"/>
              </a:spcBef>
              <a:spcAft>
                <a:spcPts val="0"/>
              </a:spcAft>
              <a:buClr>
                <a:srgbClr val="000000"/>
              </a:buClr>
              <a:buSzPts val="700"/>
              <a:buNone/>
              <a:defRPr/>
            </a:lvl4pPr>
            <a:lvl5pPr lvl="4" rtl="0" algn="ctr">
              <a:lnSpc>
                <a:spcPct val="100000"/>
              </a:lnSpc>
              <a:spcBef>
                <a:spcPts val="0"/>
              </a:spcBef>
              <a:spcAft>
                <a:spcPts val="0"/>
              </a:spcAft>
              <a:buClr>
                <a:srgbClr val="000000"/>
              </a:buClr>
              <a:buSzPts val="700"/>
              <a:buNone/>
              <a:defRPr/>
            </a:lvl5pPr>
            <a:lvl6pPr lvl="5" rtl="0" algn="ctr">
              <a:lnSpc>
                <a:spcPct val="100000"/>
              </a:lnSpc>
              <a:spcBef>
                <a:spcPts val="0"/>
              </a:spcBef>
              <a:spcAft>
                <a:spcPts val="0"/>
              </a:spcAft>
              <a:buClr>
                <a:srgbClr val="000000"/>
              </a:buClr>
              <a:buSzPts val="700"/>
              <a:buNone/>
              <a:defRPr/>
            </a:lvl6pPr>
            <a:lvl7pPr lvl="6" rtl="0" algn="ctr">
              <a:lnSpc>
                <a:spcPct val="100000"/>
              </a:lnSpc>
              <a:spcBef>
                <a:spcPts val="0"/>
              </a:spcBef>
              <a:spcAft>
                <a:spcPts val="0"/>
              </a:spcAft>
              <a:buClr>
                <a:srgbClr val="000000"/>
              </a:buClr>
              <a:buSzPts val="700"/>
              <a:buNone/>
              <a:defRPr/>
            </a:lvl7pPr>
            <a:lvl8pPr lvl="7" rtl="0" algn="ctr">
              <a:lnSpc>
                <a:spcPct val="100000"/>
              </a:lnSpc>
              <a:spcBef>
                <a:spcPts val="0"/>
              </a:spcBef>
              <a:spcAft>
                <a:spcPts val="0"/>
              </a:spcAft>
              <a:buClr>
                <a:srgbClr val="000000"/>
              </a:buClr>
              <a:buSzPts val="700"/>
              <a:buNone/>
              <a:defRPr/>
            </a:lvl8pPr>
            <a:lvl9pPr lvl="8" rtl="0" algn="ctr">
              <a:lnSpc>
                <a:spcPct val="100000"/>
              </a:lnSpc>
              <a:spcBef>
                <a:spcPts val="0"/>
              </a:spcBef>
              <a:spcAft>
                <a:spcPts val="0"/>
              </a:spcAft>
              <a:buClr>
                <a:srgbClr val="000000"/>
              </a:buClr>
              <a:buSzPts val="700"/>
              <a:buNone/>
              <a:defRPr/>
            </a:lvl9pPr>
          </a:lstStyle>
          <a:p/>
        </p:txBody>
      </p:sp>
      <p:sp>
        <p:nvSpPr>
          <p:cNvPr id="63" name="Google Shape;63;p17"/>
          <p:cNvSpPr txBox="1"/>
          <p:nvPr>
            <p:ph idx="12" type="sldNum"/>
          </p:nvPr>
        </p:nvSpPr>
        <p:spPr>
          <a:xfrm>
            <a:off x="4484637" y="4905375"/>
            <a:ext cx="170100" cy="1761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900"/>
              <a:buFont typeface="Helvetica Neue Light"/>
              <a:buNone/>
              <a:defRPr>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
              <a:t>‹#›</a:t>
            </a:fld>
            <a:endParaRPr>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hyperlink" Target="mailto:Chris@brewersAnonymous.org"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6.png"/><Relationship Id="rId8"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8"/>
          <p:cNvSpPr txBox="1"/>
          <p:nvPr>
            <p:ph idx="4294967295" type="body"/>
          </p:nvPr>
        </p:nvSpPr>
        <p:spPr>
          <a:xfrm>
            <a:off x="1735047" y="2774399"/>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March 19th</a:t>
            </a:r>
            <a:r>
              <a:rPr lang="en" sz="3600"/>
              <a:t> Meeting</a:t>
            </a:r>
            <a:endParaRPr sz="3600"/>
          </a:p>
          <a:p>
            <a:pPr indent="0" lvl="0" marL="0" marR="0" rtl="0" algn="l">
              <a:lnSpc>
                <a:spcPct val="100000"/>
              </a:lnSpc>
              <a:spcBef>
                <a:spcPts val="0"/>
              </a:spcBef>
              <a:spcAft>
                <a:spcPts val="0"/>
              </a:spcAft>
              <a:buClr>
                <a:srgbClr val="000000"/>
              </a:buClr>
              <a:buSzPts val="3600"/>
              <a:buFont typeface="Helvetica Neue"/>
              <a:buNone/>
            </a:pPr>
            <a:r>
              <a:t/>
            </a:r>
            <a:endParaRPr sz="2400"/>
          </a:p>
        </p:txBody>
      </p:sp>
      <p:pic>
        <p:nvPicPr>
          <p:cNvPr descr="Logo Circle.png" id="69" name="Google Shape;69;p18"/>
          <p:cNvPicPr preferRelativeResize="0"/>
          <p:nvPr/>
        </p:nvPicPr>
        <p:blipFill rotWithShape="1">
          <a:blip r:embed="rId3">
            <a:alphaModFix/>
          </a:blip>
          <a:srcRect b="0" l="0" r="0" t="0"/>
          <a:stretch/>
        </p:blipFill>
        <p:spPr>
          <a:xfrm>
            <a:off x="3482199" y="246400"/>
            <a:ext cx="2179592" cy="2133300"/>
          </a:xfrm>
          <a:prstGeom prst="rect">
            <a:avLst/>
          </a:prstGeom>
          <a:noFill/>
          <a:ln>
            <a:noFill/>
          </a:ln>
        </p:spPr>
      </p:pic>
      <p:sp>
        <p:nvSpPr>
          <p:cNvPr id="70" name="Google Shape;70;p18"/>
          <p:cNvSpPr txBox="1"/>
          <p:nvPr/>
        </p:nvSpPr>
        <p:spPr>
          <a:xfrm>
            <a:off x="1586997" y="2369096"/>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7"/>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Hogtown eBrew-Off</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Gainsville</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FULL</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Train leaves next Saturday, March 27th</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400">
                <a:highlight>
                  <a:schemeClr val="lt1"/>
                </a:highlight>
                <a:latin typeface="Arial"/>
                <a:ea typeface="Arial"/>
                <a:cs typeface="Arial"/>
                <a:sym typeface="Arial"/>
              </a:rPr>
              <a:t>Beers due at OHBS by </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400" u="sng">
                <a:highlight>
                  <a:schemeClr val="lt1"/>
                </a:highlight>
                <a:latin typeface="Arial"/>
                <a:ea typeface="Arial"/>
                <a:cs typeface="Arial"/>
                <a:sym typeface="Arial"/>
              </a:rPr>
              <a:t>March 26th</a:t>
            </a:r>
            <a:endParaRPr b="1" sz="2400" u="sng">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descr="Image" id="137" name="Google Shape;137;p27"/>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38" name="Google Shape;138;p27"/>
          <p:cNvPicPr preferRelativeResize="0"/>
          <p:nvPr/>
        </p:nvPicPr>
        <p:blipFill>
          <a:blip r:embed="rId4">
            <a:alphaModFix/>
          </a:blip>
          <a:stretch>
            <a:fillRect/>
          </a:stretch>
        </p:blipFill>
        <p:spPr>
          <a:xfrm>
            <a:off x="97800" y="1228200"/>
            <a:ext cx="4146750" cy="26870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8"/>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Coconut Cup</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Maimi</a:t>
            </a:r>
            <a:r>
              <a:rPr lang="en" sz="1800">
                <a:highlight>
                  <a:schemeClr val="lt1"/>
                </a:highlight>
                <a:latin typeface="Arial"/>
                <a:ea typeface="Arial"/>
                <a:cs typeface="Arial"/>
                <a:sym typeface="Arial"/>
              </a:rPr>
              <a:t>,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2400">
                <a:highlight>
                  <a:schemeClr val="lt1"/>
                </a:highlight>
                <a:latin typeface="Arial"/>
                <a:ea typeface="Arial"/>
                <a:cs typeface="Arial"/>
                <a:sym typeface="Arial"/>
              </a:rPr>
              <a:t>Registration begins </a:t>
            </a:r>
            <a:r>
              <a:rPr b="1" lang="en" sz="2400" u="sng">
                <a:highlight>
                  <a:schemeClr val="lt1"/>
                </a:highlight>
                <a:latin typeface="Arial"/>
                <a:ea typeface="Arial"/>
                <a:cs typeface="Arial"/>
                <a:sym typeface="Arial"/>
              </a:rPr>
              <a:t>April 15</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Train leaves </a:t>
            </a:r>
            <a:r>
              <a:rPr b="1" lang="en" sz="2400" u="sng">
                <a:highlight>
                  <a:schemeClr val="lt1"/>
                </a:highlight>
                <a:latin typeface="Arial"/>
                <a:ea typeface="Arial"/>
                <a:cs typeface="Arial"/>
                <a:sym typeface="Arial"/>
              </a:rPr>
              <a:t>May 5</a:t>
            </a:r>
            <a:br>
              <a:rPr lang="en" sz="2400">
                <a:highlight>
                  <a:schemeClr val="lt1"/>
                </a:highlight>
                <a:latin typeface="Arial"/>
                <a:ea typeface="Arial"/>
                <a:cs typeface="Arial"/>
                <a:sym typeface="Arial"/>
              </a:rPr>
            </a:br>
            <a:r>
              <a:rPr lang="en" sz="2400">
                <a:highlight>
                  <a:schemeClr val="lt1"/>
                </a:highlight>
                <a:latin typeface="Arial"/>
                <a:ea typeface="Arial"/>
                <a:cs typeface="Arial"/>
                <a:sym typeface="Arial"/>
              </a:rPr>
              <a:t>Virtual Awards on June 12th</a:t>
            </a:r>
            <a:br>
              <a:rPr lang="en" sz="2400">
                <a:highlight>
                  <a:schemeClr val="lt1"/>
                </a:highlight>
                <a:latin typeface="Arial"/>
                <a:ea typeface="Arial"/>
                <a:cs typeface="Arial"/>
                <a:sym typeface="Arial"/>
              </a:rPr>
            </a:br>
            <a:r>
              <a:rPr b="1" lang="en" sz="2400">
                <a:highlight>
                  <a:schemeClr val="lt1"/>
                </a:highlight>
                <a:latin typeface="Arial"/>
                <a:ea typeface="Arial"/>
                <a:cs typeface="Arial"/>
                <a:sym typeface="Arial"/>
              </a:rPr>
              <a:t>Limit 225 Entries!</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descr="Image" id="144" name="Google Shape;144;p28"/>
          <p:cNvPicPr preferRelativeResize="0"/>
          <p:nvPr/>
        </p:nvPicPr>
        <p:blipFill rotWithShape="1">
          <a:blip r:embed="rId3">
            <a:alphaModFix/>
          </a:blip>
          <a:srcRect b="0" l="0" r="0" t="0"/>
          <a:stretch/>
        </p:blipFill>
        <p:spPr>
          <a:xfrm>
            <a:off x="7944727" y="3981204"/>
            <a:ext cx="948925" cy="941800"/>
          </a:xfrm>
          <a:prstGeom prst="rect">
            <a:avLst/>
          </a:prstGeom>
          <a:noFill/>
          <a:ln>
            <a:noFill/>
          </a:ln>
        </p:spPr>
      </p:pic>
      <p:pic>
        <p:nvPicPr>
          <p:cNvPr id="145" name="Google Shape;145;p28"/>
          <p:cNvPicPr preferRelativeResize="0"/>
          <p:nvPr/>
        </p:nvPicPr>
        <p:blipFill>
          <a:blip r:embed="rId4">
            <a:alphaModFix/>
          </a:blip>
          <a:stretch>
            <a:fillRect/>
          </a:stretch>
        </p:blipFill>
        <p:spPr>
          <a:xfrm>
            <a:off x="152400" y="152400"/>
            <a:ext cx="2880355"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9"/>
          <p:cNvPicPr preferRelativeResize="0"/>
          <p:nvPr/>
        </p:nvPicPr>
        <p:blipFill>
          <a:blip r:embed="rId3">
            <a:alphaModFix/>
          </a:blip>
          <a:stretch>
            <a:fillRect/>
          </a:stretch>
        </p:blipFill>
        <p:spPr>
          <a:xfrm>
            <a:off x="210850" y="594926"/>
            <a:ext cx="3953649" cy="3953649"/>
          </a:xfrm>
          <a:prstGeom prst="rect">
            <a:avLst/>
          </a:prstGeom>
          <a:noFill/>
          <a:ln>
            <a:noFill/>
          </a:ln>
        </p:spPr>
      </p:pic>
      <p:sp>
        <p:nvSpPr>
          <p:cNvPr id="151" name="Google Shape;151;p29"/>
          <p:cNvSpPr txBox="1"/>
          <p:nvPr/>
        </p:nvSpPr>
        <p:spPr>
          <a:xfrm>
            <a:off x="5075275" y="594925"/>
            <a:ext cx="3756900" cy="362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solidFill>
                  <a:srgbClr val="333333"/>
                </a:solidFill>
                <a:highlight>
                  <a:schemeClr val="lt1"/>
                </a:highlight>
              </a:rPr>
              <a:t>Hot ‘N Humid 2021</a:t>
            </a:r>
            <a:endParaRPr b="1" sz="3600">
              <a:solidFill>
                <a:schemeClr val="dk1"/>
              </a:solidFill>
              <a:highlight>
                <a:schemeClr val="lt1"/>
              </a:highlight>
            </a:endParaRPr>
          </a:p>
          <a:p>
            <a:pPr indent="0" lvl="0" marL="0" rtl="0" algn="ctr">
              <a:spcBef>
                <a:spcPts val="0"/>
              </a:spcBef>
              <a:spcAft>
                <a:spcPts val="0"/>
              </a:spcAft>
              <a:buNone/>
            </a:pPr>
            <a:r>
              <a:rPr lang="en" sz="1200">
                <a:solidFill>
                  <a:schemeClr val="dk1"/>
                </a:solidFill>
                <a:highlight>
                  <a:schemeClr val="lt1"/>
                </a:highlight>
              </a:rPr>
              <a:t> </a:t>
            </a:r>
            <a:r>
              <a:rPr lang="en" sz="2400">
                <a:solidFill>
                  <a:schemeClr val="dk1"/>
                </a:solidFill>
                <a:highlight>
                  <a:schemeClr val="lt1"/>
                </a:highlight>
              </a:rPr>
              <a:t>Non-Ci</a:t>
            </a:r>
            <a:r>
              <a:rPr lang="en" sz="2400">
                <a:solidFill>
                  <a:schemeClr val="dk1"/>
                </a:solidFill>
                <a:highlight>
                  <a:schemeClr val="lt1"/>
                </a:highlight>
              </a:rPr>
              <a:t>rcuit Competition</a:t>
            </a:r>
            <a:endParaRPr sz="2400">
              <a:solidFill>
                <a:schemeClr val="dk1"/>
              </a:solidFill>
              <a:highlight>
                <a:schemeClr val="lt1"/>
              </a:highlight>
            </a:endParaRPr>
          </a:p>
          <a:p>
            <a:pPr indent="0" lvl="0" marL="0" rtl="0" algn="ctr">
              <a:lnSpc>
                <a:spcPct val="115000"/>
              </a:lnSpc>
              <a:spcBef>
                <a:spcPts val="0"/>
              </a:spcBef>
              <a:spcAft>
                <a:spcPts val="0"/>
              </a:spcAft>
              <a:buNone/>
            </a:pPr>
            <a:r>
              <a:rPr lang="en" sz="1800">
                <a:solidFill>
                  <a:schemeClr val="dk1"/>
                </a:solidFill>
                <a:highlight>
                  <a:schemeClr val="lt1"/>
                </a:highlight>
              </a:rPr>
              <a:t>Orlando</a:t>
            </a:r>
            <a:r>
              <a:rPr lang="en" sz="1800">
                <a:solidFill>
                  <a:schemeClr val="dk1"/>
                </a:solidFill>
                <a:highlight>
                  <a:schemeClr val="lt1"/>
                </a:highlight>
              </a:rPr>
              <a:t>, FL</a:t>
            </a:r>
            <a:endParaRPr sz="900">
              <a:solidFill>
                <a:schemeClr val="dk1"/>
              </a:solidFill>
              <a:highlight>
                <a:schemeClr val="lt1"/>
              </a:highlight>
            </a:endParaRPr>
          </a:p>
          <a:p>
            <a:pPr indent="0" lvl="0" marL="0" rtl="0" algn="ctr">
              <a:lnSpc>
                <a:spcPct val="115000"/>
              </a:lnSpc>
              <a:spcBef>
                <a:spcPts val="0"/>
              </a:spcBef>
              <a:spcAft>
                <a:spcPts val="0"/>
              </a:spcAft>
              <a:buNone/>
            </a:pPr>
            <a:r>
              <a:rPr lang="en" sz="2400">
                <a:solidFill>
                  <a:schemeClr val="dk1"/>
                </a:solidFill>
                <a:highlight>
                  <a:schemeClr val="lt1"/>
                </a:highlight>
              </a:rPr>
              <a:t>Registration begins </a:t>
            </a:r>
            <a:endParaRPr sz="2400">
              <a:solidFill>
                <a:schemeClr val="dk1"/>
              </a:solidFill>
              <a:highlight>
                <a:schemeClr val="lt1"/>
              </a:highlight>
            </a:endParaRPr>
          </a:p>
          <a:p>
            <a:pPr indent="0" lvl="0" marL="0" rtl="0" algn="ctr">
              <a:lnSpc>
                <a:spcPct val="115000"/>
              </a:lnSpc>
              <a:spcBef>
                <a:spcPts val="0"/>
              </a:spcBef>
              <a:spcAft>
                <a:spcPts val="0"/>
              </a:spcAft>
              <a:buNone/>
            </a:pPr>
            <a:r>
              <a:rPr b="1" lang="en" sz="2400" u="sng">
                <a:solidFill>
                  <a:schemeClr val="dk1"/>
                </a:solidFill>
                <a:highlight>
                  <a:schemeClr val="lt1"/>
                </a:highlight>
              </a:rPr>
              <a:t>June 26th</a:t>
            </a:r>
            <a:endParaRPr sz="2400">
              <a:solidFill>
                <a:schemeClr val="dk1"/>
              </a:solidFill>
              <a:highlight>
                <a:schemeClr val="lt1"/>
              </a:highlight>
            </a:endParaRPr>
          </a:p>
          <a:p>
            <a:pPr indent="0" lvl="0" marL="0" rtl="0" algn="ctr">
              <a:lnSpc>
                <a:spcPct val="115000"/>
              </a:lnSpc>
              <a:spcBef>
                <a:spcPts val="0"/>
              </a:spcBef>
              <a:spcAft>
                <a:spcPts val="0"/>
              </a:spcAft>
              <a:buNone/>
            </a:pPr>
            <a:r>
              <a:rPr lang="en" sz="2400">
                <a:solidFill>
                  <a:schemeClr val="dk1"/>
                </a:solidFill>
                <a:highlight>
                  <a:schemeClr val="lt1"/>
                </a:highlight>
              </a:rPr>
              <a:t>4 Bottles per Entry</a:t>
            </a:r>
            <a:br>
              <a:rPr lang="en" sz="2400">
                <a:solidFill>
                  <a:schemeClr val="dk1"/>
                </a:solidFill>
                <a:highlight>
                  <a:schemeClr val="lt1"/>
                </a:highlight>
              </a:rPr>
            </a:br>
            <a:r>
              <a:rPr b="1" lang="en" sz="2400">
                <a:solidFill>
                  <a:schemeClr val="dk1"/>
                </a:solidFill>
                <a:highlight>
                  <a:schemeClr val="lt1"/>
                </a:highlight>
              </a:rPr>
              <a:t>Limit 200 Entries!</a:t>
            </a:r>
            <a:endParaRPr b="1" sz="2400">
              <a:solidFill>
                <a:schemeClr val="dk1"/>
              </a:solidFill>
              <a:highlight>
                <a:schemeClr val="lt1"/>
              </a:highlight>
            </a:endParaRPr>
          </a:p>
        </p:txBody>
      </p:sp>
      <p:pic>
        <p:nvPicPr>
          <p:cNvPr descr="Image" id="152" name="Google Shape;152;p29"/>
          <p:cNvPicPr preferRelativeResize="0"/>
          <p:nvPr/>
        </p:nvPicPr>
        <p:blipFill rotWithShape="1">
          <a:blip r:embed="rId4">
            <a:alphaModFix/>
          </a:blip>
          <a:srcRect b="0" l="0" r="0" t="0"/>
          <a:stretch/>
        </p:blipFill>
        <p:spPr>
          <a:xfrm>
            <a:off x="7945898" y="4145399"/>
            <a:ext cx="886276" cy="8862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What’s my style?!</a:t>
            </a:r>
            <a:endParaRPr/>
          </a:p>
        </p:txBody>
      </p:sp>
      <p:sp>
        <p:nvSpPr>
          <p:cNvPr id="158" name="Google Shape;158;p30"/>
          <p:cNvSpPr txBox="1"/>
          <p:nvPr/>
        </p:nvSpPr>
        <p:spPr>
          <a:xfrm>
            <a:off x="791250" y="956700"/>
            <a:ext cx="75615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t>Thank you to everyone that dropped off their entries for review</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a:t>Special thank you to:</a:t>
            </a:r>
            <a:endParaRPr sz="2000"/>
          </a:p>
          <a:p>
            <a:pPr indent="0" lvl="0" marL="0" rtl="0" algn="l">
              <a:spcBef>
                <a:spcPts val="0"/>
              </a:spcBef>
              <a:spcAft>
                <a:spcPts val="0"/>
              </a:spcAft>
              <a:buNone/>
            </a:pPr>
            <a:r>
              <a:rPr lang="en" sz="2000"/>
              <a:t>Clint</a:t>
            </a:r>
            <a:br>
              <a:rPr lang="en" sz="2000"/>
            </a:br>
            <a:r>
              <a:rPr lang="en" sz="2000"/>
              <a:t>John S. </a:t>
            </a:r>
            <a:br>
              <a:rPr lang="en" sz="2000"/>
            </a:br>
            <a:r>
              <a:rPr lang="en" sz="2000"/>
              <a:t>Gary F</a:t>
            </a:r>
            <a:endParaRPr sz="2000"/>
          </a:p>
        </p:txBody>
      </p:sp>
      <p:pic>
        <p:nvPicPr>
          <p:cNvPr id="159" name="Google Shape;159;p30"/>
          <p:cNvPicPr preferRelativeResize="0"/>
          <p:nvPr/>
        </p:nvPicPr>
        <p:blipFill>
          <a:blip r:embed="rId3">
            <a:alphaModFix/>
          </a:blip>
          <a:stretch>
            <a:fillRect/>
          </a:stretch>
        </p:blipFill>
        <p:spPr>
          <a:xfrm>
            <a:off x="7439025" y="3749626"/>
            <a:ext cx="1038225" cy="102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a:p>
          <a:p>
            <a:pPr indent="-342900" lvl="0" marL="457200" rtl="0" algn="l">
              <a:spcBef>
                <a:spcPts val="1600"/>
              </a:spcBef>
              <a:spcAft>
                <a:spcPts val="0"/>
              </a:spcAft>
              <a:buSzPts val="1800"/>
              <a:buChar char="●"/>
            </a:pPr>
            <a:r>
              <a:rPr lang="en"/>
              <a:t>New club challenge beginning next month</a:t>
            </a:r>
            <a:endParaRPr/>
          </a:p>
          <a:p>
            <a:pPr indent="-342900" lvl="0" marL="457200" rtl="0" algn="l">
              <a:spcBef>
                <a:spcPts val="0"/>
              </a:spcBef>
              <a:spcAft>
                <a:spcPts val="0"/>
              </a:spcAft>
              <a:buSzPts val="1800"/>
              <a:buChar char="●"/>
            </a:pPr>
            <a:r>
              <a:rPr lang="en"/>
              <a:t>Three random ingredients (1 specialty malt, 1 hop, and 1 adjunct) will be selected at random at the April club meeting</a:t>
            </a:r>
            <a:endParaRPr/>
          </a:p>
          <a:p>
            <a:pPr indent="-342900" lvl="0" marL="457200" rtl="0" algn="l">
              <a:spcBef>
                <a:spcPts val="0"/>
              </a:spcBef>
              <a:spcAft>
                <a:spcPts val="0"/>
              </a:spcAft>
              <a:buSzPts val="1800"/>
              <a:buChar char="●"/>
            </a:pPr>
            <a:r>
              <a:rPr lang="en"/>
              <a:t>Every brewer must then use those ingredients to make a beer of any style. Each ingredient will need to be used at detectable levels</a:t>
            </a:r>
            <a:endParaRPr/>
          </a:p>
          <a:p>
            <a:pPr indent="-342900" lvl="0" marL="457200" rtl="0" algn="l">
              <a:spcBef>
                <a:spcPts val="0"/>
              </a:spcBef>
              <a:spcAft>
                <a:spcPts val="0"/>
              </a:spcAft>
              <a:buSzPts val="1800"/>
              <a:buChar char="●"/>
            </a:pPr>
            <a:r>
              <a:rPr lang="en"/>
              <a:t>Bring a keg or bottles to share at the June club meeting, where everyone in attendance will get to sample your beers and pick the favorite</a:t>
            </a:r>
            <a:endParaRPr/>
          </a:p>
          <a:p>
            <a:pPr indent="-342900" lvl="0" marL="457200" rtl="0" algn="l">
              <a:spcBef>
                <a:spcPts val="0"/>
              </a:spcBef>
              <a:spcAft>
                <a:spcPts val="0"/>
              </a:spcAft>
              <a:buSzPts val="1800"/>
              <a:buChar char="●"/>
            </a:pPr>
            <a:r>
              <a:rPr lang="en"/>
              <a:t>Rules and registration link will be posted next week</a:t>
            </a:r>
            <a:endParaRPr/>
          </a:p>
          <a:p>
            <a:pPr indent="-342900" lvl="0" marL="457200" rtl="0" algn="l">
              <a:spcBef>
                <a:spcPts val="0"/>
              </a:spcBef>
              <a:spcAft>
                <a:spcPts val="0"/>
              </a:spcAft>
              <a:buSzPts val="1800"/>
              <a:buChar char="●"/>
            </a:pPr>
            <a:r>
              <a:rPr lang="en"/>
              <a:t>Enter as an individual or a team. Limited to paying members only</a:t>
            </a:r>
            <a:endParaRPr/>
          </a:p>
          <a:p>
            <a:pPr indent="0" lvl="0" marL="457200" rtl="0" algn="l">
              <a:spcBef>
                <a:spcPts val="1600"/>
              </a:spcBef>
              <a:spcAft>
                <a:spcPts val="1600"/>
              </a:spcAft>
              <a:buNone/>
            </a:pPr>
            <a:r>
              <a:t/>
            </a:r>
            <a:endParaRPr/>
          </a:p>
        </p:txBody>
      </p:sp>
      <p:pic>
        <p:nvPicPr>
          <p:cNvPr id="165" name="Google Shape;165;p31"/>
          <p:cNvPicPr preferRelativeResize="0"/>
          <p:nvPr/>
        </p:nvPicPr>
        <p:blipFill>
          <a:blip r:embed="rId3">
            <a:alphaModFix/>
          </a:blip>
          <a:stretch>
            <a:fillRect/>
          </a:stretch>
        </p:blipFill>
        <p:spPr>
          <a:xfrm>
            <a:off x="3257550" y="115300"/>
            <a:ext cx="2628900" cy="1314450"/>
          </a:xfrm>
          <a:prstGeom prst="rect">
            <a:avLst/>
          </a:prstGeom>
          <a:noFill/>
          <a:ln>
            <a:noFill/>
          </a:ln>
        </p:spPr>
      </p:pic>
      <p:pic>
        <p:nvPicPr>
          <p:cNvPr descr="navigation-logo.png" id="166" name="Google Shape;166;p31"/>
          <p:cNvPicPr preferRelativeResize="0"/>
          <p:nvPr/>
        </p:nvPicPr>
        <p:blipFill rotWithShape="1">
          <a:blip r:embed="rId4">
            <a:alphaModFix/>
          </a:blip>
          <a:srcRect b="0" l="0" r="0" t="0"/>
          <a:stretch/>
        </p:blipFill>
        <p:spPr>
          <a:xfrm>
            <a:off x="7527369" y="4325050"/>
            <a:ext cx="1304926" cy="457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BJCP Training!</a:t>
            </a:r>
            <a:endParaRPr/>
          </a:p>
        </p:txBody>
      </p:sp>
      <p:pic>
        <p:nvPicPr>
          <p:cNvPr id="172" name="Google Shape;172;p32"/>
          <p:cNvPicPr preferRelativeResize="0"/>
          <p:nvPr/>
        </p:nvPicPr>
        <p:blipFill>
          <a:blip r:embed="rId3">
            <a:alphaModFix/>
          </a:blip>
          <a:stretch>
            <a:fillRect/>
          </a:stretch>
        </p:blipFill>
        <p:spPr>
          <a:xfrm>
            <a:off x="5036550" y="1087375"/>
            <a:ext cx="2084150" cy="2020150"/>
          </a:xfrm>
          <a:prstGeom prst="rect">
            <a:avLst/>
          </a:prstGeom>
          <a:noFill/>
          <a:ln>
            <a:noFill/>
          </a:ln>
        </p:spPr>
      </p:pic>
      <p:sp>
        <p:nvSpPr>
          <p:cNvPr id="173" name="Google Shape;173;p32"/>
          <p:cNvSpPr txBox="1"/>
          <p:nvPr/>
        </p:nvSpPr>
        <p:spPr>
          <a:xfrm>
            <a:off x="666750" y="885050"/>
            <a:ext cx="3717000" cy="383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t>When</a:t>
            </a:r>
            <a:r>
              <a:rPr lang="en"/>
              <a:t>: Mar 22nd @ 7pm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Where</a:t>
            </a:r>
            <a:r>
              <a:rPr lang="en"/>
              <a:t>: Zoom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Who</a:t>
            </a:r>
            <a:r>
              <a:rPr lang="en"/>
              <a:t>: anyone interested in learning more about the Beer Judge Certification Program, BJCP and wants to test their </a:t>
            </a:r>
            <a:r>
              <a:rPr lang="en"/>
              <a:t>knowledge</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What</a:t>
            </a:r>
            <a:r>
              <a:rPr lang="en"/>
              <a:t>: </a:t>
            </a:r>
            <a:r>
              <a:rPr lang="en"/>
              <a:t>We're going to do Pub Trivia on Brown and Amber ales! How well do you know them? Study the BJCP guide to prepare!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4" name="Google Shape;174;p32"/>
          <p:cNvPicPr preferRelativeResize="0"/>
          <p:nvPr/>
        </p:nvPicPr>
        <p:blipFill>
          <a:blip r:embed="rId4">
            <a:alphaModFix/>
          </a:blip>
          <a:stretch>
            <a:fillRect/>
          </a:stretch>
        </p:blipFill>
        <p:spPr>
          <a:xfrm>
            <a:off x="7997200" y="4032975"/>
            <a:ext cx="811275" cy="803825"/>
          </a:xfrm>
          <a:prstGeom prst="rect">
            <a:avLst/>
          </a:prstGeom>
          <a:noFill/>
          <a:ln>
            <a:noFill/>
          </a:ln>
        </p:spPr>
      </p:pic>
      <p:sp>
        <p:nvSpPr>
          <p:cNvPr id="175" name="Google Shape;175;p32"/>
          <p:cNvSpPr txBox="1"/>
          <p:nvPr/>
        </p:nvSpPr>
        <p:spPr>
          <a:xfrm>
            <a:off x="4442125" y="3467975"/>
            <a:ext cx="32730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If you have have any questions feel free to reach out to Gary F.</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Also check out our Brewers Anonymous BJCP Training Facebook Group</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3"/>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b="1" lang="en">
                <a:latin typeface="Helvetica Neue"/>
                <a:ea typeface="Helvetica Neue"/>
                <a:cs typeface="Helvetica Neue"/>
                <a:sym typeface="Helvetica Neue"/>
              </a:rPr>
              <a:t>Interested in getting more involved?!</a:t>
            </a:r>
            <a:endParaRPr b="1">
              <a:latin typeface="Helvetica Neue"/>
              <a:ea typeface="Helvetica Neue"/>
              <a:cs typeface="Helvetica Neue"/>
              <a:sym typeface="Helvetica Neue"/>
            </a:endParaRPr>
          </a:p>
        </p:txBody>
      </p:sp>
      <p:sp>
        <p:nvSpPr>
          <p:cNvPr id="181" name="Google Shape;181;p33"/>
          <p:cNvSpPr txBox="1"/>
          <p:nvPr/>
        </p:nvSpPr>
        <p:spPr>
          <a:xfrm>
            <a:off x="798800" y="1422250"/>
            <a:ext cx="7810500" cy="296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t>If you are interested in participating as a chairperson for any of the chairs or have an idea for something to help the club please </a:t>
            </a:r>
            <a:r>
              <a:rPr lang="en" sz="2400"/>
              <a:t>don't</a:t>
            </a:r>
            <a:r>
              <a:rPr lang="en" sz="2400"/>
              <a:t> </a:t>
            </a:r>
            <a:r>
              <a:rPr lang="en" sz="2400"/>
              <a:t>hesitate</a:t>
            </a:r>
            <a:r>
              <a:rPr lang="en" sz="2400"/>
              <a:t> to reach out to me and lets get you involved!</a:t>
            </a:r>
            <a:br>
              <a:rPr lang="en" sz="2400"/>
            </a:br>
            <a:br>
              <a:rPr lang="en" sz="2400"/>
            </a:br>
            <a:r>
              <a:rPr lang="en" sz="2400"/>
              <a:t>Email me at </a:t>
            </a:r>
            <a:r>
              <a:rPr lang="en" sz="2400" u="sng">
                <a:solidFill>
                  <a:schemeClr val="hlink"/>
                </a:solidFill>
                <a:hlinkClick r:id="rId3"/>
              </a:rPr>
              <a:t>Chris@brewersAnonymous.org</a:t>
            </a:r>
            <a:endParaRPr sz="2400"/>
          </a:p>
          <a:p>
            <a:pPr indent="0" lvl="0" marL="0" rtl="0" algn="l">
              <a:spcBef>
                <a:spcPts val="0"/>
              </a:spcBef>
              <a:spcAft>
                <a:spcPts val="0"/>
              </a:spcAft>
              <a:buNone/>
            </a:pPr>
            <a:r>
              <a:t/>
            </a:r>
            <a:endParaRPr sz="2400"/>
          </a:p>
        </p:txBody>
      </p:sp>
      <p:pic>
        <p:nvPicPr>
          <p:cNvPr descr="navigation-logo.png" id="182" name="Google Shape;182;p33"/>
          <p:cNvPicPr preferRelativeResize="0"/>
          <p:nvPr/>
        </p:nvPicPr>
        <p:blipFill rotWithShape="1">
          <a:blip r:embed="rId4">
            <a:alphaModFix/>
          </a:blip>
          <a:srcRect b="0" l="0" r="0" t="0"/>
          <a:stretch/>
        </p:blipFill>
        <p:spPr>
          <a:xfrm>
            <a:off x="666744" y="4383550"/>
            <a:ext cx="1304926" cy="457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4"/>
          <p:cNvSpPr txBox="1"/>
          <p:nvPr/>
        </p:nvSpPr>
        <p:spPr>
          <a:xfrm>
            <a:off x="1913525" y="1138625"/>
            <a:ext cx="6276300" cy="3361800"/>
          </a:xfrm>
          <a:prstGeom prst="rect">
            <a:avLst/>
          </a:prstGeom>
          <a:noFill/>
          <a:ln>
            <a:noFill/>
          </a:ln>
        </p:spPr>
        <p:txBody>
          <a:bodyPr anchorCtr="0" anchor="ctr" bIns="19050" lIns="19050" spcFirstLastPara="1" rIns="19050" wrap="square" tIns="19050">
            <a:noAutofit/>
          </a:bodyPr>
          <a:lstStyle/>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Hurricane Blow-Off Train Leaves</a:t>
            </a:r>
            <a:r>
              <a:rPr lang="en" sz="1800">
                <a:solidFill>
                  <a:schemeClr val="dk1"/>
                </a:solidFill>
                <a:highlight>
                  <a:schemeClr val="lt1"/>
                </a:highlight>
              </a:rPr>
              <a:t>: March 20th</a:t>
            </a:r>
            <a:endParaRPr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BJCP Trivia</a:t>
            </a:r>
            <a:r>
              <a:rPr lang="en" sz="1800">
                <a:solidFill>
                  <a:schemeClr val="dk1"/>
                </a:solidFill>
                <a:highlight>
                  <a:schemeClr val="lt1"/>
                </a:highlight>
              </a:rPr>
              <a:t>: March 22nd</a:t>
            </a:r>
            <a:endParaRPr b="1"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Hogtown Brew-Off Train Leaves</a:t>
            </a:r>
            <a:r>
              <a:rPr lang="en" sz="1800">
                <a:solidFill>
                  <a:schemeClr val="dk1"/>
                </a:solidFill>
                <a:highlight>
                  <a:schemeClr val="lt1"/>
                </a:highlight>
              </a:rPr>
              <a:t>: March 27th</a:t>
            </a:r>
            <a:endParaRPr b="1" sz="18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b="1" lang="en" sz="1800">
                <a:solidFill>
                  <a:schemeClr val="dk1"/>
                </a:solidFill>
                <a:highlight>
                  <a:schemeClr val="lt1"/>
                </a:highlight>
              </a:rPr>
              <a:t>Club Meeting</a:t>
            </a:r>
            <a:r>
              <a:rPr lang="en" sz="1800">
                <a:solidFill>
                  <a:schemeClr val="dk1"/>
                </a:solidFill>
                <a:highlight>
                  <a:schemeClr val="lt1"/>
                </a:highlight>
              </a:rPr>
              <a:t>: April 17th @ 7:00pm</a:t>
            </a:r>
            <a:br>
              <a:rPr lang="en" sz="1800">
                <a:solidFill>
                  <a:schemeClr val="dk1"/>
                </a:solidFill>
                <a:highlight>
                  <a:schemeClr val="lt1"/>
                </a:highlight>
              </a:rPr>
            </a:br>
            <a:endParaRPr sz="1800">
              <a:highlight>
                <a:srgbClr val="FFFFFF"/>
              </a:highlight>
            </a:endParaRPr>
          </a:p>
        </p:txBody>
      </p:sp>
      <p:sp>
        <p:nvSpPr>
          <p:cNvPr id="188" name="Google Shape;188;p34"/>
          <p:cNvSpPr txBox="1"/>
          <p:nvPr/>
        </p:nvSpPr>
        <p:spPr>
          <a:xfrm>
            <a:off x="1214516" y="-239697"/>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Upcoming Events</a:t>
            </a:r>
            <a:endParaRPr sz="500"/>
          </a:p>
        </p:txBody>
      </p:sp>
      <p:pic>
        <p:nvPicPr>
          <p:cNvPr descr="OHBS copy.png" id="189" name="Google Shape;189;p34"/>
          <p:cNvPicPr preferRelativeResize="0"/>
          <p:nvPr/>
        </p:nvPicPr>
        <p:blipFill rotWithShape="1">
          <a:blip r:embed="rId3">
            <a:alphaModFix/>
          </a:blip>
          <a:srcRect b="0" l="0" r="0" t="0"/>
          <a:stretch/>
        </p:blipFill>
        <p:spPr>
          <a:xfrm>
            <a:off x="355498" y="3564898"/>
            <a:ext cx="1435550" cy="1424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idx="4294967295" type="body"/>
          </p:nvPr>
        </p:nvSpPr>
        <p:spPr>
          <a:xfrm>
            <a:off x="1735022" y="3411774"/>
            <a:ext cx="5673900" cy="1580700"/>
          </a:xfrm>
          <a:prstGeom prst="rect">
            <a:avLst/>
          </a:prstGeom>
          <a:noFill/>
          <a:ln>
            <a:noFill/>
          </a:ln>
        </p:spPr>
        <p:txBody>
          <a:bodyPr anchorCtr="0" anchor="t"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3600"/>
              <a:buFont typeface="Helvetica Neue"/>
              <a:buNone/>
            </a:pPr>
            <a:r>
              <a:rPr lang="en" sz="3600"/>
              <a:t>Thank You!</a:t>
            </a:r>
            <a:br>
              <a:rPr lang="en" sz="3600"/>
            </a:br>
            <a:r>
              <a:rPr lang="en" sz="3600"/>
              <a:t>Brew School starts in 5 min</a:t>
            </a:r>
            <a:endParaRPr/>
          </a:p>
        </p:txBody>
      </p:sp>
      <p:pic>
        <p:nvPicPr>
          <p:cNvPr descr="Logo Circle.png" id="195" name="Google Shape;195;p35"/>
          <p:cNvPicPr preferRelativeResize="0"/>
          <p:nvPr/>
        </p:nvPicPr>
        <p:blipFill rotWithShape="1">
          <a:blip r:embed="rId3">
            <a:alphaModFix/>
          </a:blip>
          <a:srcRect b="0" l="0" r="0" t="0"/>
          <a:stretch/>
        </p:blipFill>
        <p:spPr>
          <a:xfrm>
            <a:off x="3226594" y="246400"/>
            <a:ext cx="2690813" cy="2633663"/>
          </a:xfrm>
          <a:prstGeom prst="rect">
            <a:avLst/>
          </a:prstGeom>
          <a:noFill/>
          <a:ln>
            <a:noFill/>
          </a:ln>
        </p:spPr>
      </p:pic>
      <p:sp>
        <p:nvSpPr>
          <p:cNvPr id="196" name="Google Shape;196;p35"/>
          <p:cNvSpPr txBox="1"/>
          <p:nvPr/>
        </p:nvSpPr>
        <p:spPr>
          <a:xfrm>
            <a:off x="1586972" y="2829471"/>
            <a:ext cx="5970000" cy="405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1" i="0" lang="en" sz="2400" u="none" cap="none" strike="noStrike">
                <a:solidFill>
                  <a:srgbClr val="000000"/>
                </a:solidFill>
                <a:latin typeface="Helvetica Neue"/>
                <a:ea typeface="Helvetica Neue"/>
                <a:cs typeface="Helvetica Neue"/>
                <a:sym typeface="Helvetica Neue"/>
              </a:rPr>
              <a:t>20</a:t>
            </a:r>
            <a:r>
              <a:rPr b="1" lang="en" sz="2400">
                <a:latin typeface="Helvetica Neue"/>
                <a:ea typeface="Helvetica Neue"/>
                <a:cs typeface="Helvetica Neue"/>
                <a:sym typeface="Helvetica Neue"/>
              </a:rPr>
              <a:t>19</a:t>
            </a:r>
            <a:r>
              <a:rPr b="1" i="0" lang="en" sz="2400" u="none" cap="none" strike="noStrike">
                <a:solidFill>
                  <a:srgbClr val="000000"/>
                </a:solidFill>
                <a:latin typeface="Helvetica Neue"/>
                <a:ea typeface="Helvetica Neue"/>
                <a:cs typeface="Helvetica Neue"/>
                <a:sym typeface="Helvetica Neue"/>
              </a:rPr>
              <a:t> Florida Homebrew Club of the Year</a:t>
            </a:r>
            <a:endParaRPr sz="5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March Brew School: Brewing Belgian-style Ales</a:t>
            </a:r>
            <a:endParaRPr/>
          </a:p>
        </p:txBody>
      </p:sp>
      <p:sp>
        <p:nvSpPr>
          <p:cNvPr id="202" name="Google Shape;20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a:p>
            <a:pPr indent="-342900" lvl="0" marL="457200" rtl="0" algn="l">
              <a:spcBef>
                <a:spcPts val="1600"/>
              </a:spcBef>
              <a:spcAft>
                <a:spcPts val="0"/>
              </a:spcAft>
              <a:buSzPts val="1800"/>
              <a:buChar char="●"/>
            </a:pPr>
            <a:r>
              <a:rPr lang="en"/>
              <a:t>Suggested reading</a:t>
            </a:r>
            <a:endParaRPr/>
          </a:p>
          <a:p>
            <a:pPr indent="-342900" lvl="0" marL="457200" rtl="0" algn="l">
              <a:spcBef>
                <a:spcPts val="0"/>
              </a:spcBef>
              <a:spcAft>
                <a:spcPts val="0"/>
              </a:spcAft>
              <a:buSzPts val="1800"/>
              <a:buChar char="●"/>
            </a:pPr>
            <a:r>
              <a:rPr lang="en"/>
              <a:t>Dispelling a few myths</a:t>
            </a:r>
            <a:endParaRPr/>
          </a:p>
          <a:p>
            <a:pPr indent="-342900" lvl="0" marL="457200" rtl="0" algn="l">
              <a:spcBef>
                <a:spcPts val="0"/>
              </a:spcBef>
              <a:spcAft>
                <a:spcPts val="0"/>
              </a:spcAft>
              <a:buSzPts val="1800"/>
              <a:buChar char="●"/>
            </a:pPr>
            <a:r>
              <a:rPr lang="en"/>
              <a:t>Getting the most out of Belgian yeast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9"/>
          <p:cNvSpPr txBox="1"/>
          <p:nvPr>
            <p:ph idx="4294967295" type="ctrTitle"/>
          </p:nvPr>
        </p:nvSpPr>
        <p:spPr>
          <a:xfrm>
            <a:off x="1084380" y="8725"/>
            <a:ext cx="6975300" cy="17151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Club Motto</a:t>
            </a:r>
            <a:endParaRPr/>
          </a:p>
        </p:txBody>
      </p:sp>
      <p:sp>
        <p:nvSpPr>
          <p:cNvPr id="76" name="Google Shape;76;p19"/>
          <p:cNvSpPr txBox="1"/>
          <p:nvPr/>
        </p:nvSpPr>
        <p:spPr>
          <a:xfrm>
            <a:off x="70279" y="1701740"/>
            <a:ext cx="9003600" cy="22383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Strength Through Unity, </a:t>
            </a:r>
            <a:endParaRPr sz="500"/>
          </a:p>
          <a:p>
            <a:pPr indent="0" lvl="0" marL="0" marR="0" rtl="0" algn="ctr">
              <a:lnSpc>
                <a:spcPct val="100000"/>
              </a:lnSpc>
              <a:spcBef>
                <a:spcPts val="0"/>
              </a:spcBef>
              <a:spcAft>
                <a:spcPts val="0"/>
              </a:spcAft>
              <a:buClr>
                <a:srgbClr val="000000"/>
              </a:buClr>
              <a:buSzPts val="5400"/>
              <a:buFont typeface="Helvetica Neue Light"/>
              <a:buNone/>
            </a:pPr>
            <a:r>
              <a:rPr b="0" i="0" lang="en" sz="5400" u="none" cap="none" strike="noStrike">
                <a:solidFill>
                  <a:srgbClr val="000000"/>
                </a:solidFill>
                <a:latin typeface="Helvetica Neue Light"/>
                <a:ea typeface="Helvetica Neue Light"/>
                <a:cs typeface="Helvetica Neue Light"/>
                <a:sym typeface="Helvetica Neue Light"/>
              </a:rPr>
              <a:t>Unity Through Zymurgy</a:t>
            </a:r>
            <a:endParaRPr sz="500"/>
          </a:p>
          <a:p>
            <a:pPr indent="0" lvl="0" marL="0" marR="0" rtl="0" algn="l">
              <a:lnSpc>
                <a:spcPct val="100000"/>
              </a:lnSpc>
              <a:spcBef>
                <a:spcPts val="0"/>
              </a:spcBef>
              <a:spcAft>
                <a:spcPts val="0"/>
              </a:spcAft>
              <a:buClr>
                <a:srgbClr val="000000"/>
              </a:buClr>
              <a:buSzPts val="5400"/>
              <a:buFont typeface="Helvetica Neue Light"/>
              <a:buNone/>
            </a:pPr>
            <a:r>
              <a:t/>
            </a:r>
            <a:endParaRPr b="0" i="0" sz="54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Suggested Reading</a:t>
            </a:r>
            <a:endParaRPr/>
          </a:p>
        </p:txBody>
      </p:sp>
      <p:sp>
        <p:nvSpPr>
          <p:cNvPr id="208" name="Google Shape;20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 H</a:t>
            </a:r>
            <a:r>
              <a:rPr lang="en"/>
              <a:t>ieronymus’s </a:t>
            </a:r>
            <a:r>
              <a:rPr i="1" lang="en"/>
              <a:t>Brew Like a Monk</a:t>
            </a:r>
            <a:endParaRPr i="1"/>
          </a:p>
          <a:p>
            <a:pPr indent="0" lvl="0" marL="0" rtl="0" algn="l">
              <a:spcBef>
                <a:spcPts val="1600"/>
              </a:spcBef>
              <a:spcAft>
                <a:spcPts val="1600"/>
              </a:spcAft>
              <a:buNone/>
            </a:pPr>
            <a:r>
              <a:t/>
            </a:r>
            <a:endParaRPr i="1"/>
          </a:p>
        </p:txBody>
      </p:sp>
      <p:pic>
        <p:nvPicPr>
          <p:cNvPr id="209" name="Google Shape;209;p37"/>
          <p:cNvPicPr preferRelativeResize="0"/>
          <p:nvPr/>
        </p:nvPicPr>
        <p:blipFill>
          <a:blip r:embed="rId3">
            <a:alphaModFix/>
          </a:blip>
          <a:stretch>
            <a:fillRect/>
          </a:stretch>
        </p:blipFill>
        <p:spPr>
          <a:xfrm>
            <a:off x="5665038" y="1066013"/>
            <a:ext cx="2428875" cy="3743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Dispelling a few Myths: Myth #1</a:t>
            </a:r>
            <a:endParaRPr/>
          </a:p>
        </p:txBody>
      </p:sp>
      <p:sp>
        <p:nvSpPr>
          <p:cNvPr id="215" name="Google Shape;21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Belgian beers are great if you don’t have temperature control. Especially saisons!</a:t>
            </a:r>
            <a:endParaRPr b="1"/>
          </a:p>
          <a:p>
            <a:pPr indent="-342900" lvl="0" marL="457200" rtl="0" algn="l">
              <a:spcBef>
                <a:spcPts val="1600"/>
              </a:spcBef>
              <a:spcAft>
                <a:spcPts val="0"/>
              </a:spcAft>
              <a:buSzPts val="1800"/>
              <a:buChar char="●"/>
            </a:pPr>
            <a:r>
              <a:rPr lang="en"/>
              <a:t>Although some yeast strains perform well in the 70-75f range, Belgian yeasts still benefit from having a steady and consistent temperature</a:t>
            </a:r>
            <a:endParaRPr/>
          </a:p>
          <a:p>
            <a:pPr indent="-342900" lvl="0" marL="457200" rtl="0" algn="l">
              <a:spcBef>
                <a:spcPts val="0"/>
              </a:spcBef>
              <a:spcAft>
                <a:spcPts val="0"/>
              </a:spcAft>
              <a:buSzPts val="1800"/>
              <a:buChar char="●"/>
            </a:pPr>
            <a:r>
              <a:rPr lang="en"/>
              <a:t>Some saison strains perform well in the 80s if you’re okay with bubble gum esters</a:t>
            </a:r>
            <a:endParaRPr/>
          </a:p>
          <a:p>
            <a:pPr indent="-342900" lvl="0" marL="457200" rtl="0" algn="l">
              <a:spcBef>
                <a:spcPts val="0"/>
              </a:spcBef>
              <a:spcAft>
                <a:spcPts val="0"/>
              </a:spcAft>
              <a:buSzPts val="1800"/>
              <a:buChar char="●"/>
            </a:pPr>
            <a:r>
              <a:rPr lang="en"/>
              <a:t>Cleaner or milder yeast characteristics require typical ale temperatures</a:t>
            </a:r>
            <a:endParaRPr/>
          </a:p>
          <a:p>
            <a:pPr indent="-342900" lvl="0" marL="457200" rtl="0" algn="l">
              <a:spcBef>
                <a:spcPts val="0"/>
              </a:spcBef>
              <a:spcAft>
                <a:spcPts val="0"/>
              </a:spcAft>
              <a:buSzPts val="1800"/>
              <a:buChar char="●"/>
            </a:pPr>
            <a:r>
              <a:rPr lang="en"/>
              <a:t>Many breweries also ramp up the fermentation temperature over time, which requires a certain degree of control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Dispelling a few Myths: Myth #2</a:t>
            </a:r>
            <a:endParaRPr/>
          </a:p>
          <a:p>
            <a:pPr indent="0" lvl="0" marL="0" rtl="0" algn="l">
              <a:spcBef>
                <a:spcPts val="0"/>
              </a:spcBef>
              <a:spcAft>
                <a:spcPts val="0"/>
              </a:spcAft>
              <a:buNone/>
            </a:pPr>
            <a:r>
              <a:t/>
            </a:r>
            <a:endParaRPr/>
          </a:p>
        </p:txBody>
      </p:sp>
      <p:sp>
        <p:nvSpPr>
          <p:cNvPr id="221" name="Google Shape;221;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Brewing Belgian beers requires performing a step mash</a:t>
            </a:r>
            <a:endParaRPr/>
          </a:p>
          <a:p>
            <a:pPr indent="-342900" lvl="0" marL="457200" rtl="0" algn="l">
              <a:spcBef>
                <a:spcPts val="1600"/>
              </a:spcBef>
              <a:spcAft>
                <a:spcPts val="0"/>
              </a:spcAft>
              <a:buSzPts val="1800"/>
              <a:buChar char="●"/>
            </a:pPr>
            <a:r>
              <a:rPr lang="en"/>
              <a:t>Some Belgian breweries performed protein rests historically, but as maltsters have improved the modification of grains, it’s no longer necessary</a:t>
            </a:r>
            <a:endParaRPr/>
          </a:p>
          <a:p>
            <a:pPr indent="-342900" lvl="0" marL="457200" rtl="0" algn="l">
              <a:spcBef>
                <a:spcPts val="0"/>
              </a:spcBef>
              <a:spcAft>
                <a:spcPts val="0"/>
              </a:spcAft>
              <a:buSzPts val="1800"/>
              <a:buChar char="●"/>
            </a:pPr>
            <a:r>
              <a:rPr lang="en"/>
              <a:t>Some may still perform a step mash, but it’s more likely due to habit and not necessity</a:t>
            </a:r>
            <a:endParaRPr/>
          </a:p>
          <a:p>
            <a:pPr indent="-342900" lvl="0" marL="457200" rtl="0" algn="l">
              <a:spcBef>
                <a:spcPts val="0"/>
              </a:spcBef>
              <a:spcAft>
                <a:spcPts val="0"/>
              </a:spcAft>
              <a:buSzPts val="1800"/>
              <a:buChar char="●"/>
            </a:pPr>
            <a:r>
              <a:rPr lang="en"/>
              <a:t>If you are using a large amount of unmalted grains, a protein rest could be useful, otherwise a single temp mash is fine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Dispelling a few Myths: Myth #3</a:t>
            </a:r>
            <a:endParaRPr/>
          </a:p>
        </p:txBody>
      </p:sp>
      <p:sp>
        <p:nvSpPr>
          <p:cNvPr id="227" name="Google Shape;22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You should underpitch to stress the yeast and get more flavor</a:t>
            </a:r>
            <a:endParaRPr b="1"/>
          </a:p>
          <a:p>
            <a:pPr indent="-342900" lvl="0" marL="457200" rtl="0" algn="l">
              <a:spcBef>
                <a:spcPts val="1600"/>
              </a:spcBef>
              <a:spcAft>
                <a:spcPts val="0"/>
              </a:spcAft>
              <a:buSzPts val="1800"/>
              <a:buChar char="●"/>
            </a:pPr>
            <a:r>
              <a:rPr lang="en"/>
              <a:t>Underpitching may give more off-flavors and </a:t>
            </a:r>
            <a:r>
              <a:rPr lang="en"/>
              <a:t>solvent-y higher alcohols,</a:t>
            </a:r>
            <a:r>
              <a:rPr lang="en"/>
              <a:t> but for Belgian yeasts they produce enough esters without needing to stress them</a:t>
            </a:r>
            <a:endParaRPr/>
          </a:p>
          <a:p>
            <a:pPr indent="-342900" lvl="0" marL="457200" rtl="0" algn="l">
              <a:spcBef>
                <a:spcPts val="0"/>
              </a:spcBef>
              <a:spcAft>
                <a:spcPts val="0"/>
              </a:spcAft>
              <a:buSzPts val="1800"/>
              <a:buChar char="●"/>
            </a:pPr>
            <a:r>
              <a:rPr lang="en"/>
              <a:t>Additionally, research has found that longer growth phases for yeast actually limit the amount of esters being produced</a:t>
            </a:r>
            <a:endParaRPr/>
          </a:p>
          <a:p>
            <a:pPr indent="-342900" lvl="0" marL="457200" rtl="0" algn="l">
              <a:spcBef>
                <a:spcPts val="0"/>
              </a:spcBef>
              <a:spcAft>
                <a:spcPts val="0"/>
              </a:spcAft>
              <a:buSzPts val="1800"/>
              <a:buChar char="●"/>
            </a:pPr>
            <a:r>
              <a:rPr lang="en"/>
              <a:t>Most Belgian breweries pitch fairly typical rates .75-1m cells per ml/Plato</a:t>
            </a:r>
            <a:endParaRPr/>
          </a:p>
          <a:p>
            <a:pPr indent="-342900" lvl="0" marL="457200" rtl="0" algn="l">
              <a:spcBef>
                <a:spcPts val="0"/>
              </a:spcBef>
              <a:spcAft>
                <a:spcPts val="0"/>
              </a:spcAft>
              <a:buSzPts val="1800"/>
              <a:buChar char="●"/>
            </a:pPr>
            <a:r>
              <a:rPr lang="en"/>
              <a:t>You can produce more esters by not oxygenating wort. As long as there is still sufficient nutrients in the wort, yeast will begin producing more esters once all oxygen has been absorbed</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Dispelling a few Myths: #4</a:t>
            </a:r>
            <a:endParaRPr/>
          </a:p>
        </p:txBody>
      </p:sp>
      <p:sp>
        <p:nvSpPr>
          <p:cNvPr id="233" name="Google Shape;233;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Belgian beers should include only Belgian ingredients</a:t>
            </a:r>
            <a:endParaRPr b="1"/>
          </a:p>
          <a:p>
            <a:pPr indent="-342900" lvl="0" marL="457200" rtl="0" algn="l">
              <a:spcBef>
                <a:spcPts val="1600"/>
              </a:spcBef>
              <a:spcAft>
                <a:spcPts val="0"/>
              </a:spcAft>
              <a:buSzPts val="1800"/>
              <a:buChar char="●"/>
            </a:pPr>
            <a:r>
              <a:rPr lang="en"/>
              <a:t>Although using Belgian ingredients may feel more authentic, you’re brewing a </a:t>
            </a:r>
            <a:r>
              <a:rPr i="1" lang="en"/>
              <a:t>Belgian-style</a:t>
            </a:r>
            <a:r>
              <a:rPr lang="en"/>
              <a:t> beer and not a </a:t>
            </a:r>
            <a:r>
              <a:rPr i="1" lang="en"/>
              <a:t>Belgian</a:t>
            </a:r>
            <a:r>
              <a:rPr lang="en"/>
              <a:t> beer unless you’re in Belgium, so instead focus on the </a:t>
            </a:r>
            <a:r>
              <a:rPr i="1" lang="en"/>
              <a:t>style</a:t>
            </a:r>
            <a:endParaRPr/>
          </a:p>
          <a:p>
            <a:pPr indent="-342900" lvl="0" marL="457200" rtl="0" algn="l">
              <a:spcBef>
                <a:spcPts val="0"/>
              </a:spcBef>
              <a:spcAft>
                <a:spcPts val="0"/>
              </a:spcAft>
              <a:buSzPts val="1800"/>
              <a:buChar char="●"/>
            </a:pPr>
            <a:r>
              <a:rPr lang="en"/>
              <a:t>Traditionally Belgian breweries focused on using local ingredients, so using American grains and hops is acceptable</a:t>
            </a:r>
            <a:endParaRPr/>
          </a:p>
          <a:p>
            <a:pPr indent="-342900" lvl="0" marL="457200" rtl="0" algn="l">
              <a:spcBef>
                <a:spcPts val="0"/>
              </a:spcBef>
              <a:spcAft>
                <a:spcPts val="0"/>
              </a:spcAft>
              <a:buSzPts val="1800"/>
              <a:buChar char="●"/>
            </a:pPr>
            <a:r>
              <a:rPr lang="en"/>
              <a:t>Belgian candi syrup is a great ingredient and the darker variations provide great depth of flavor, but for pure sugar additions there’s little advantage over invert sugar from sucrose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Dispelling a few Myths: Myth #5</a:t>
            </a:r>
            <a:endParaRPr/>
          </a:p>
        </p:txBody>
      </p:sp>
      <p:sp>
        <p:nvSpPr>
          <p:cNvPr id="239" name="Google Shape;239;p4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Belgian beers have complex flavors and therefore require complex recipe</a:t>
            </a:r>
            <a:endParaRPr i="1"/>
          </a:p>
          <a:p>
            <a:pPr indent="-342900" lvl="0" marL="457200" rtl="0" algn="l">
              <a:spcBef>
                <a:spcPts val="1600"/>
              </a:spcBef>
              <a:spcAft>
                <a:spcPts val="0"/>
              </a:spcAft>
              <a:buSzPts val="1800"/>
              <a:buChar char="●"/>
            </a:pPr>
            <a:r>
              <a:rPr lang="en"/>
              <a:t>Quite the opposite, most Belgian recipes are incredibly simple</a:t>
            </a:r>
            <a:endParaRPr/>
          </a:p>
          <a:p>
            <a:pPr indent="-342900" lvl="0" marL="457200" rtl="0" algn="l">
              <a:spcBef>
                <a:spcPts val="0"/>
              </a:spcBef>
              <a:spcAft>
                <a:spcPts val="0"/>
              </a:spcAft>
              <a:buSzPts val="1800"/>
              <a:buChar char="●"/>
            </a:pPr>
            <a:r>
              <a:rPr lang="en"/>
              <a:t>Saison Dupont uses only pilsner. Many Trappist beers are pilsner and sugar/starch</a:t>
            </a:r>
            <a:endParaRPr/>
          </a:p>
          <a:p>
            <a:pPr indent="-342900" lvl="0" marL="457200" rtl="0" algn="l">
              <a:spcBef>
                <a:spcPts val="0"/>
              </a:spcBef>
              <a:spcAft>
                <a:spcPts val="0"/>
              </a:spcAft>
              <a:buSzPts val="1800"/>
              <a:buChar char="●"/>
            </a:pPr>
            <a:r>
              <a:rPr lang="en"/>
              <a:t>Whenever possible, keep your recipe simple: pilsner or 2-row, sugar, a crystal malt or two for darker styles, and maybe an unmalted grain for saisons or tripels</a:t>
            </a:r>
            <a:endParaRPr/>
          </a:p>
          <a:p>
            <a:pPr indent="-342900" lvl="0" marL="457200" rtl="0" algn="l">
              <a:spcBef>
                <a:spcPts val="0"/>
              </a:spcBef>
              <a:spcAft>
                <a:spcPts val="0"/>
              </a:spcAft>
              <a:buSzPts val="1800"/>
              <a:buChar char="●"/>
            </a:pPr>
            <a:r>
              <a:rPr lang="en"/>
              <a:t>The complexity of flavor comes from the yeast, so make a quality beer and help the yeast do the rest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Getting the most from your yeast</a:t>
            </a:r>
            <a:endParaRPr/>
          </a:p>
        </p:txBody>
      </p:sp>
      <p:sp>
        <p:nvSpPr>
          <p:cNvPr id="245" name="Google Shape;245;p4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Classic Belgian yeasts provide a balance of spicy, peppery phenols and fruity esters</a:t>
            </a:r>
            <a:endParaRPr/>
          </a:p>
          <a:p>
            <a:pPr indent="-342900" lvl="0" marL="457200" rtl="0" algn="l">
              <a:spcBef>
                <a:spcPts val="0"/>
              </a:spcBef>
              <a:spcAft>
                <a:spcPts val="0"/>
              </a:spcAft>
              <a:buSzPts val="1800"/>
              <a:buChar char="●"/>
            </a:pPr>
            <a:r>
              <a:rPr lang="en"/>
              <a:t>The Rochefort strain (aka 1762) is unique in that it doesn’t create phenols</a:t>
            </a:r>
            <a:endParaRPr/>
          </a:p>
          <a:p>
            <a:pPr indent="-342900" lvl="0" marL="457200" rtl="0" algn="l">
              <a:spcBef>
                <a:spcPts val="0"/>
              </a:spcBef>
              <a:spcAft>
                <a:spcPts val="0"/>
              </a:spcAft>
              <a:buSzPts val="1800"/>
              <a:buChar char="●"/>
            </a:pPr>
            <a:r>
              <a:rPr lang="en"/>
              <a:t>The key is to get a good balance between phenols and esters. In my opinion, getting the best balance requires focusing on increasing esters</a:t>
            </a:r>
            <a:endParaRPr/>
          </a:p>
          <a:p>
            <a:pPr indent="-342900" lvl="0" marL="457200" rtl="0" algn="l">
              <a:spcBef>
                <a:spcPts val="0"/>
              </a:spcBef>
              <a:spcAft>
                <a:spcPts val="0"/>
              </a:spcAft>
              <a:buSzPts val="1800"/>
              <a:buChar char="●"/>
            </a:pPr>
            <a:r>
              <a:rPr lang="en"/>
              <a:t>This can include things like:</a:t>
            </a:r>
            <a:endParaRPr/>
          </a:p>
          <a:p>
            <a:pPr indent="-317500" lvl="1" marL="914400" rtl="0" algn="l">
              <a:spcBef>
                <a:spcPts val="0"/>
              </a:spcBef>
              <a:spcAft>
                <a:spcPts val="0"/>
              </a:spcAft>
              <a:buSzPts val="1400"/>
              <a:buChar char="○"/>
            </a:pPr>
            <a:r>
              <a:rPr lang="en"/>
              <a:t>Filter your wort to reduce trub. Trub reduces ester production</a:t>
            </a:r>
            <a:endParaRPr/>
          </a:p>
          <a:p>
            <a:pPr indent="-317500" lvl="1" marL="914400" rtl="0" algn="l">
              <a:spcBef>
                <a:spcPts val="0"/>
              </a:spcBef>
              <a:spcAft>
                <a:spcPts val="0"/>
              </a:spcAft>
              <a:buSzPts val="1400"/>
              <a:buChar char="○"/>
            </a:pPr>
            <a:r>
              <a:rPr lang="en"/>
              <a:t>Pitch a standard amount of yeast, use yeast nutrient, but don’t oxygenate much</a:t>
            </a:r>
            <a:endParaRPr/>
          </a:p>
          <a:p>
            <a:pPr indent="-317500" lvl="1" marL="914400" rtl="0" algn="l">
              <a:spcBef>
                <a:spcPts val="0"/>
              </a:spcBef>
              <a:spcAft>
                <a:spcPts val="0"/>
              </a:spcAft>
              <a:buSzPts val="1400"/>
              <a:buChar char="○"/>
            </a:pPr>
            <a:r>
              <a:rPr lang="en"/>
              <a:t>Use a large diameter blowoff</a:t>
            </a:r>
            <a:endParaRPr/>
          </a:p>
          <a:p>
            <a:pPr indent="-342900" lvl="0" marL="457200" rtl="0" algn="l">
              <a:spcBef>
                <a:spcPts val="0"/>
              </a:spcBef>
              <a:spcAft>
                <a:spcPts val="0"/>
              </a:spcAft>
              <a:buSzPts val="1800"/>
              <a:buChar char="●"/>
            </a:pPr>
            <a:r>
              <a:rPr lang="en"/>
              <a:t>If you use spices to complement your yeast, start with small amounts. Spice should be a whisper, not a scream</a:t>
            </a:r>
            <a:endParaRPr/>
          </a:p>
          <a:p>
            <a:pPr indent="0" lvl="0" marL="0" rtl="0" algn="l">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20"/>
          <p:cNvSpPr txBox="1"/>
          <p:nvPr>
            <p:ph idx="4294967295"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Thank you Supporters!</a:t>
            </a:r>
            <a:endParaRPr/>
          </a:p>
        </p:txBody>
      </p:sp>
      <p:pic>
        <p:nvPicPr>
          <p:cNvPr descr="Tactical .png" id="82" name="Google Shape;82;p20"/>
          <p:cNvPicPr preferRelativeResize="0"/>
          <p:nvPr/>
        </p:nvPicPr>
        <p:blipFill rotWithShape="1">
          <a:blip r:embed="rId3">
            <a:alphaModFix/>
          </a:blip>
          <a:srcRect b="0" l="0" r="0" t="0"/>
          <a:stretch/>
        </p:blipFill>
        <p:spPr>
          <a:xfrm>
            <a:off x="3025545" y="3915355"/>
            <a:ext cx="3092910" cy="909303"/>
          </a:xfrm>
          <a:prstGeom prst="rect">
            <a:avLst/>
          </a:prstGeom>
          <a:noFill/>
          <a:ln>
            <a:noFill/>
          </a:ln>
        </p:spPr>
      </p:pic>
      <p:pic>
        <p:nvPicPr>
          <p:cNvPr descr="Image" id="83" name="Google Shape;83;p20"/>
          <p:cNvPicPr preferRelativeResize="0"/>
          <p:nvPr/>
        </p:nvPicPr>
        <p:blipFill rotWithShape="1">
          <a:blip r:embed="rId4">
            <a:alphaModFix/>
          </a:blip>
          <a:srcRect b="0" l="0" r="0" t="0"/>
          <a:stretch/>
        </p:blipFill>
        <p:spPr>
          <a:xfrm>
            <a:off x="1971683" y="1022290"/>
            <a:ext cx="2246155" cy="2246155"/>
          </a:xfrm>
          <a:prstGeom prst="rect">
            <a:avLst/>
          </a:prstGeom>
          <a:noFill/>
          <a:ln>
            <a:noFill/>
          </a:ln>
        </p:spPr>
      </p:pic>
      <p:pic>
        <p:nvPicPr>
          <p:cNvPr descr="Image" id="84" name="Google Shape;84;p20"/>
          <p:cNvPicPr preferRelativeResize="0"/>
          <p:nvPr/>
        </p:nvPicPr>
        <p:blipFill rotWithShape="1">
          <a:blip r:embed="rId5">
            <a:alphaModFix/>
          </a:blip>
          <a:srcRect b="0" l="0" r="0" t="0"/>
          <a:stretch/>
        </p:blipFill>
        <p:spPr>
          <a:xfrm>
            <a:off x="7286414" y="3376146"/>
            <a:ext cx="1640166" cy="1627865"/>
          </a:xfrm>
          <a:prstGeom prst="rect">
            <a:avLst/>
          </a:prstGeom>
          <a:noFill/>
          <a:ln>
            <a:noFill/>
          </a:ln>
        </p:spPr>
      </p:pic>
      <p:pic>
        <p:nvPicPr>
          <p:cNvPr descr="Broken-Strings-Logo-Vector-File.png" id="85" name="Google Shape;85;p20"/>
          <p:cNvPicPr preferRelativeResize="0"/>
          <p:nvPr/>
        </p:nvPicPr>
        <p:blipFill rotWithShape="1">
          <a:blip r:embed="rId6">
            <a:alphaModFix/>
          </a:blip>
          <a:srcRect b="0" l="0" r="0" t="0"/>
          <a:stretch/>
        </p:blipFill>
        <p:spPr>
          <a:xfrm>
            <a:off x="208240" y="3405684"/>
            <a:ext cx="1776985" cy="1568790"/>
          </a:xfrm>
          <a:prstGeom prst="rect">
            <a:avLst/>
          </a:prstGeom>
          <a:noFill/>
          <a:ln>
            <a:noFill/>
          </a:ln>
        </p:spPr>
      </p:pic>
      <p:pic>
        <p:nvPicPr>
          <p:cNvPr descr="OHBS copy.png" id="86" name="Google Shape;86;p20"/>
          <p:cNvPicPr preferRelativeResize="0"/>
          <p:nvPr/>
        </p:nvPicPr>
        <p:blipFill rotWithShape="1">
          <a:blip r:embed="rId7">
            <a:alphaModFix/>
          </a:blip>
          <a:srcRect b="0" l="0" r="0" t="0"/>
          <a:stretch/>
        </p:blipFill>
        <p:spPr>
          <a:xfrm>
            <a:off x="4708367" y="1160463"/>
            <a:ext cx="1985145" cy="1969756"/>
          </a:xfrm>
          <a:prstGeom prst="rect">
            <a:avLst/>
          </a:prstGeom>
          <a:noFill/>
          <a:ln>
            <a:noFill/>
          </a:ln>
        </p:spPr>
      </p:pic>
      <p:pic>
        <p:nvPicPr>
          <p:cNvPr descr="navigation-logo.png" id="87" name="Google Shape;87;p20"/>
          <p:cNvPicPr preferRelativeResize="0"/>
          <p:nvPr/>
        </p:nvPicPr>
        <p:blipFill rotWithShape="1">
          <a:blip r:embed="rId8">
            <a:alphaModFix/>
          </a:blip>
          <a:srcRect b="0" l="0" r="0" t="0"/>
          <a:stretch/>
        </p:blipFill>
        <p:spPr>
          <a:xfrm>
            <a:off x="267344" y="1782525"/>
            <a:ext cx="1304926" cy="457200"/>
          </a:xfrm>
          <a:prstGeom prst="rect">
            <a:avLst/>
          </a:prstGeom>
          <a:noFill/>
          <a:ln>
            <a:noFill/>
          </a:ln>
        </p:spPr>
      </p:pic>
      <p:pic>
        <p:nvPicPr>
          <p:cNvPr id="88" name="Google Shape;88;p20"/>
          <p:cNvPicPr preferRelativeResize="0"/>
          <p:nvPr/>
        </p:nvPicPr>
        <p:blipFill>
          <a:blip r:embed="rId9">
            <a:alphaModFix/>
          </a:blip>
          <a:stretch>
            <a:fillRect/>
          </a:stretch>
        </p:blipFill>
        <p:spPr>
          <a:xfrm>
            <a:off x="7439025" y="1616251"/>
            <a:ext cx="1038225" cy="102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1"/>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Membership Drive</a:t>
            </a:r>
            <a:endParaRPr/>
          </a:p>
        </p:txBody>
      </p:sp>
      <p:sp>
        <p:nvSpPr>
          <p:cNvPr id="94" name="Google Shape;94;p21"/>
          <p:cNvSpPr txBox="1"/>
          <p:nvPr/>
        </p:nvSpPr>
        <p:spPr>
          <a:xfrm>
            <a:off x="632962" y="1629994"/>
            <a:ext cx="7635600" cy="188700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2400"/>
              <a:buFont typeface="Helvetica Neue"/>
              <a:buNone/>
            </a:pPr>
            <a:r>
              <a:rPr b="0" i="0" lang="en" sz="2400" u="none" cap="none" strike="noStrike">
                <a:solidFill>
                  <a:srgbClr val="000000"/>
                </a:solidFill>
                <a:latin typeface="Helvetica Neue"/>
                <a:ea typeface="Helvetica Neue"/>
                <a:cs typeface="Helvetica Neue"/>
                <a:sym typeface="Helvetica Neue"/>
              </a:rPr>
              <a:t>The 202</a:t>
            </a:r>
            <a:r>
              <a:rPr lang="en" sz="2400">
                <a:latin typeface="Helvetica Neue"/>
                <a:ea typeface="Helvetica Neue"/>
                <a:cs typeface="Helvetica Neue"/>
                <a:sym typeface="Helvetica Neue"/>
              </a:rPr>
              <a:t>1</a:t>
            </a:r>
            <a:r>
              <a:rPr b="0" i="0" lang="en" sz="2400" u="none" cap="none" strike="noStrike">
                <a:solidFill>
                  <a:srgbClr val="000000"/>
                </a:solidFill>
                <a:latin typeface="Helvetica Neue"/>
                <a:ea typeface="Helvetica Neue"/>
                <a:cs typeface="Helvetica Neue"/>
                <a:sym typeface="Helvetica Neue"/>
              </a:rPr>
              <a:t> Membership Drive is now underway!</a:t>
            </a:r>
            <a:endParaRPr sz="500"/>
          </a:p>
          <a:p>
            <a:pPr indent="0" lvl="0" marL="0" marR="0" rtl="0" algn="ctr">
              <a:lnSpc>
                <a:spcPct val="100000"/>
              </a:lnSpc>
              <a:spcBef>
                <a:spcPts val="0"/>
              </a:spcBef>
              <a:spcAft>
                <a:spcPts val="0"/>
              </a:spcAft>
              <a:buClr>
                <a:srgbClr val="000000"/>
              </a:buClr>
              <a:buSzPts val="2400"/>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Helvetica Neue"/>
              <a:buNone/>
            </a:pPr>
            <a:r>
              <a:rPr lang="en" sz="2400">
                <a:latin typeface="Helvetica Neue"/>
                <a:ea typeface="Helvetica Neue"/>
                <a:cs typeface="Helvetica Neue"/>
                <a:sym typeface="Helvetica Neue"/>
              </a:rPr>
              <a:t>Don’t forget to renew your membership for 2021 for only $36!</a:t>
            </a:r>
            <a:endParaRPr sz="500"/>
          </a:p>
        </p:txBody>
      </p:sp>
      <p:pic>
        <p:nvPicPr>
          <p:cNvPr descr="Image" id="95" name="Google Shape;95;p21"/>
          <p:cNvPicPr preferRelativeResize="0"/>
          <p:nvPr/>
        </p:nvPicPr>
        <p:blipFill rotWithShape="1">
          <a:blip r:embed="rId3">
            <a:alphaModFix/>
          </a:blip>
          <a:srcRect b="0" l="0" r="0" t="0"/>
          <a:stretch/>
        </p:blipFill>
        <p:spPr>
          <a:xfrm>
            <a:off x="632950" y="3517000"/>
            <a:ext cx="1504822" cy="150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Welcome New Members!</a:t>
            </a:r>
            <a:endParaRPr/>
          </a:p>
        </p:txBody>
      </p:sp>
      <p:sp>
        <p:nvSpPr>
          <p:cNvPr id="101" name="Google Shape;101;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rgbClr val="000000"/>
                </a:solidFill>
                <a:latin typeface="Helvetica Neue"/>
                <a:ea typeface="Helvetica Neue"/>
                <a:cs typeface="Helvetica Neue"/>
                <a:sym typeface="Helvetica Neue"/>
              </a:rPr>
              <a:t>Kenneth Frye</a:t>
            </a:r>
            <a:endParaRPr sz="3200">
              <a:solidFill>
                <a:srgbClr val="000000"/>
              </a:solidFill>
              <a:latin typeface="Helvetica Neue"/>
              <a:ea typeface="Helvetica Neue"/>
              <a:cs typeface="Helvetica Neue"/>
              <a:sym typeface="Helvetica Neue"/>
            </a:endParaRPr>
          </a:p>
          <a:p>
            <a:pPr indent="0" lvl="0" marL="0" rtl="0" algn="ctr">
              <a:spcBef>
                <a:spcPts val="0"/>
              </a:spcBef>
              <a:spcAft>
                <a:spcPts val="0"/>
              </a:spcAft>
              <a:buNone/>
            </a:pPr>
            <a:r>
              <a:t/>
            </a:r>
            <a:endParaRPr sz="3200">
              <a:solidFill>
                <a:srgbClr val="000000"/>
              </a:solidFill>
              <a:latin typeface="Helvetica Neue"/>
              <a:ea typeface="Helvetica Neue"/>
              <a:cs typeface="Helvetica Neue"/>
              <a:sym typeface="Helvetica Neue"/>
            </a:endParaRPr>
          </a:p>
          <a:p>
            <a:pPr indent="0" lvl="0" marL="0" rtl="0" algn="ctr">
              <a:spcBef>
                <a:spcPts val="0"/>
              </a:spcBef>
              <a:spcAft>
                <a:spcPts val="0"/>
              </a:spcAft>
              <a:buNone/>
            </a:pPr>
            <a:r>
              <a:rPr lang="en" sz="3200">
                <a:solidFill>
                  <a:srgbClr val="000000"/>
                </a:solidFill>
                <a:latin typeface="Helvetica Neue"/>
                <a:ea typeface="Helvetica Neue"/>
                <a:cs typeface="Helvetica Neue"/>
                <a:sym typeface="Helvetica Neue"/>
              </a:rPr>
              <a:t>Elliot Taylor</a:t>
            </a:r>
            <a:endParaRPr sz="3200">
              <a:solidFill>
                <a:schemeClr val="dk1"/>
              </a:solidFill>
              <a:latin typeface="Helvetica Neue"/>
              <a:ea typeface="Helvetica Neue"/>
              <a:cs typeface="Helvetica Neue"/>
              <a:sym typeface="Helvetica Neue"/>
            </a:endParaRPr>
          </a:p>
        </p:txBody>
      </p:sp>
      <p:pic>
        <p:nvPicPr>
          <p:cNvPr descr="OHBS copy.png" id="102" name="Google Shape;102;p22"/>
          <p:cNvPicPr preferRelativeResize="0"/>
          <p:nvPr/>
        </p:nvPicPr>
        <p:blipFill rotWithShape="1">
          <a:blip r:embed="rId3">
            <a:alphaModFix/>
          </a:blip>
          <a:srcRect b="0" l="0" r="0" t="0"/>
          <a:stretch/>
        </p:blipFill>
        <p:spPr>
          <a:xfrm>
            <a:off x="7857056" y="3857522"/>
            <a:ext cx="975249" cy="967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type="title"/>
          </p:nvPr>
        </p:nvSpPr>
        <p:spPr>
          <a:xfrm>
            <a:off x="666750" y="30051"/>
            <a:ext cx="7810500" cy="855000"/>
          </a:xfrm>
          <a:prstGeom prst="rect">
            <a:avLst/>
          </a:prstGeom>
          <a:noFill/>
          <a:ln>
            <a:noFill/>
          </a:ln>
        </p:spPr>
        <p:txBody>
          <a:bodyPr anchorCtr="0" anchor="b"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4200"/>
              <a:buFont typeface="Helvetica Neue Light"/>
              <a:buNone/>
            </a:pPr>
            <a:r>
              <a:rPr lang="en">
                <a:latin typeface="Helvetica Neue Light"/>
                <a:ea typeface="Helvetica Neue Light"/>
                <a:cs typeface="Helvetica Neue Light"/>
                <a:sym typeface="Helvetica Neue Light"/>
              </a:rPr>
              <a:t>2021 Club Challenge Calendar</a:t>
            </a:r>
            <a:endParaRPr/>
          </a:p>
        </p:txBody>
      </p:sp>
      <p:sp>
        <p:nvSpPr>
          <p:cNvPr id="108" name="Google Shape;108;p23"/>
          <p:cNvSpPr txBox="1"/>
          <p:nvPr/>
        </p:nvSpPr>
        <p:spPr>
          <a:xfrm>
            <a:off x="3211825" y="1259550"/>
            <a:ext cx="2720400" cy="35625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February:</a:t>
            </a:r>
            <a:r>
              <a:rPr lang="en" sz="1800">
                <a:latin typeface="Helvetica Neue"/>
                <a:ea typeface="Helvetica Neue"/>
                <a:cs typeface="Helvetica Neue"/>
                <a:sym typeface="Helvetica Neue"/>
              </a:rPr>
              <a:t> Kviek</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b="1" i="0" lang="en" sz="1800" u="none" cap="none" strike="noStrike">
                <a:solidFill>
                  <a:srgbClr val="000000"/>
                </a:solidFill>
                <a:latin typeface="Helvetica Neue"/>
                <a:ea typeface="Helvetica Neue"/>
                <a:cs typeface="Helvetica Neue"/>
                <a:sym typeface="Helvetica Neue"/>
              </a:rPr>
              <a:t>April:</a:t>
            </a:r>
            <a:r>
              <a:rPr b="1" lang="en" sz="1800">
                <a:latin typeface="Helvetica Neue"/>
                <a:ea typeface="Helvetica Neue"/>
                <a:cs typeface="Helvetica Neue"/>
                <a:sym typeface="Helvetica Neue"/>
              </a:rPr>
              <a:t> </a:t>
            </a:r>
            <a:r>
              <a:rPr b="1" lang="en" sz="1800">
                <a:solidFill>
                  <a:schemeClr val="dk1"/>
                </a:solidFill>
                <a:latin typeface="Helvetica Neue"/>
                <a:ea typeface="Helvetica Neue"/>
                <a:cs typeface="Helvetica Neue"/>
                <a:sym typeface="Helvetica Neue"/>
              </a:rPr>
              <a:t>Brown/Amber</a:t>
            </a:r>
            <a:endParaRPr b="1" sz="1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June: </a:t>
            </a:r>
            <a:r>
              <a:rPr lang="en" sz="1800">
                <a:latin typeface="Helvetica Neue"/>
                <a:ea typeface="Helvetica Neue"/>
                <a:cs typeface="Helvetica Neue"/>
                <a:sym typeface="Helvetica Neue"/>
              </a:rPr>
              <a:t>Coconut and or Fruit Beers</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August: Budget </a:t>
            </a:r>
            <a:r>
              <a:rPr lang="en" sz="1800">
                <a:latin typeface="Helvetica Neue"/>
                <a:ea typeface="Helvetica Neue"/>
                <a:cs typeface="Helvetica Neue"/>
                <a:sym typeface="Helvetica Neue"/>
              </a:rPr>
              <a:t>Beer</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October: Europe</a:t>
            </a:r>
            <a:r>
              <a:rPr lang="en" sz="1800">
                <a:latin typeface="Helvetica Neue"/>
                <a:ea typeface="Helvetica Neue"/>
                <a:cs typeface="Helvetica Neue"/>
                <a:sym typeface="Helvetica Neue"/>
              </a:rPr>
              <a:t>an Dark Lager </a:t>
            </a:r>
            <a:endParaRPr sz="1800"/>
          </a:p>
          <a:p>
            <a:pPr indent="0" lvl="0" marL="0" marR="0" rtl="0" algn="l">
              <a:lnSpc>
                <a:spcPct val="100000"/>
              </a:lnSpc>
              <a:spcBef>
                <a:spcPts val="0"/>
              </a:spcBef>
              <a:spcAft>
                <a:spcPts val="0"/>
              </a:spcAft>
              <a:buClr>
                <a:srgbClr val="000000"/>
              </a:buClr>
              <a:buSzPts val="1900"/>
              <a:buFont typeface="Helvetica Neue"/>
              <a:buNone/>
            </a:pPr>
            <a:r>
              <a:t/>
            </a:r>
            <a:endParaRPr b="0" i="0" sz="1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Helvetica Neue"/>
              <a:buNone/>
            </a:pPr>
            <a:r>
              <a:rPr i="0" lang="en" sz="1800" u="none" cap="none" strike="noStrike">
                <a:solidFill>
                  <a:srgbClr val="000000"/>
                </a:solidFill>
                <a:latin typeface="Helvetica Neue"/>
                <a:ea typeface="Helvetica Neue"/>
                <a:cs typeface="Helvetica Neue"/>
                <a:sym typeface="Helvetica Neue"/>
              </a:rPr>
              <a:t>December: </a:t>
            </a:r>
            <a:r>
              <a:rPr lang="en" sz="1800">
                <a:latin typeface="Helvetica Neue"/>
                <a:ea typeface="Helvetica Neue"/>
                <a:cs typeface="Helvetica Neue"/>
                <a:sym typeface="Helvetica Neue"/>
              </a:rPr>
              <a:t>Barleywine</a:t>
            </a:r>
            <a:endParaRPr sz="1800"/>
          </a:p>
        </p:txBody>
      </p:sp>
      <p:pic>
        <p:nvPicPr>
          <p:cNvPr descr="OHBS copy.png" id="109" name="Google Shape;109;p23"/>
          <p:cNvPicPr preferRelativeResize="0"/>
          <p:nvPr/>
        </p:nvPicPr>
        <p:blipFill rotWithShape="1">
          <a:blip r:embed="rId3">
            <a:alphaModFix/>
          </a:blip>
          <a:srcRect b="0" l="0" r="0" t="0"/>
          <a:stretch/>
        </p:blipFill>
        <p:spPr>
          <a:xfrm>
            <a:off x="666747" y="3405197"/>
            <a:ext cx="1145176" cy="1136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4"/>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April Club </a:t>
            </a:r>
            <a:r>
              <a:rPr lang="en"/>
              <a:t>Competition</a:t>
            </a:r>
            <a:endParaRPr/>
          </a:p>
        </p:txBody>
      </p:sp>
      <p:sp>
        <p:nvSpPr>
          <p:cNvPr id="115" name="Google Shape;115;p24"/>
          <p:cNvSpPr txBox="1"/>
          <p:nvPr/>
        </p:nvSpPr>
        <p:spPr>
          <a:xfrm>
            <a:off x="526050" y="944925"/>
            <a:ext cx="38382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1500">
                <a:highlight>
                  <a:srgbClr val="FFFFFF"/>
                </a:highlight>
                <a:latin typeface="Helvetica Neue"/>
                <a:ea typeface="Helvetica Neue"/>
                <a:cs typeface="Helvetica Neue"/>
                <a:sym typeface="Helvetica Neue"/>
              </a:rPr>
              <a:t>The second club comp is Amber and Brown Ales.</a:t>
            </a:r>
            <a:endParaRPr sz="15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500">
              <a:latin typeface="Helvetica Neue"/>
              <a:ea typeface="Helvetica Neue"/>
              <a:cs typeface="Helvetica Neue"/>
              <a:sym typeface="Helvetica Neue"/>
            </a:endParaRPr>
          </a:p>
          <a:p>
            <a:pPr indent="0" lvl="0" marL="0" rtl="0" algn="l">
              <a:spcBef>
                <a:spcPts val="0"/>
              </a:spcBef>
              <a:spcAft>
                <a:spcPts val="0"/>
              </a:spcAft>
              <a:buNone/>
            </a:pPr>
            <a:r>
              <a:rPr lang="en" sz="1500">
                <a:highlight>
                  <a:srgbClr val="FFFFFF"/>
                </a:highlight>
                <a:latin typeface="Helvetica Neue"/>
                <a:ea typeface="Helvetica Neue"/>
                <a:cs typeface="Helvetica Neue"/>
                <a:sym typeface="Helvetica Neue"/>
              </a:rPr>
              <a:t>All entries must have proper labels printed and attached to the entries to be accepted. The shop will not be able to print out labels for you. If you need any assistance getting your labels printed let us know and we will see what we can do. </a:t>
            </a:r>
            <a:endParaRPr sz="1500">
              <a:latin typeface="Helvetica Neue"/>
              <a:ea typeface="Helvetica Neue"/>
              <a:cs typeface="Helvetica Neue"/>
              <a:sym typeface="Helvetica Neue"/>
            </a:endParaRPr>
          </a:p>
        </p:txBody>
      </p:sp>
      <p:sp>
        <p:nvSpPr>
          <p:cNvPr id="116" name="Google Shape;116;p24"/>
          <p:cNvSpPr txBox="1"/>
          <p:nvPr/>
        </p:nvSpPr>
        <p:spPr>
          <a:xfrm>
            <a:off x="4597975" y="915700"/>
            <a:ext cx="4013400" cy="323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Styles to be accepted:</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13A Dark Mild</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13B English Brown Ale</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13C English Porter</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800">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19A American Amber Ale</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1800">
                <a:highlight>
                  <a:srgbClr val="FFFFFF"/>
                </a:highlight>
                <a:latin typeface="Helvetica Neue"/>
                <a:ea typeface="Helvetica Neue"/>
                <a:cs typeface="Helvetica Neue"/>
                <a:sym typeface="Helvetica Neue"/>
              </a:rPr>
              <a:t>19B California Common</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1800">
                <a:highlight>
                  <a:srgbClr val="FFFFFF"/>
                </a:highlight>
                <a:latin typeface="Helvetica Neue"/>
                <a:ea typeface="Helvetica Neue"/>
                <a:cs typeface="Helvetica Neue"/>
                <a:sym typeface="Helvetica Neue"/>
              </a:rPr>
              <a:t>19C American Brown Ale</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1800">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b="1" lang="en" sz="1800">
                <a:highlight>
                  <a:srgbClr val="FFFFFF"/>
                </a:highlight>
                <a:latin typeface="Helvetica Neue"/>
                <a:ea typeface="Helvetica Neue"/>
                <a:cs typeface="Helvetica Neue"/>
                <a:sym typeface="Helvetica Neue"/>
              </a:rPr>
              <a:t>Entries Due By</a:t>
            </a:r>
            <a:r>
              <a:rPr lang="en" sz="1800">
                <a:highlight>
                  <a:srgbClr val="FFFFFF"/>
                </a:highlight>
                <a:latin typeface="Helvetica Neue"/>
                <a:ea typeface="Helvetica Neue"/>
                <a:cs typeface="Helvetica Neue"/>
                <a:sym typeface="Helvetica Neue"/>
              </a:rPr>
              <a:t>: April11th</a:t>
            </a:r>
            <a:endParaRPr sz="1800">
              <a:highlight>
                <a:srgbClr val="FFFFFF"/>
              </a:highlight>
              <a:latin typeface="Helvetica Neue"/>
              <a:ea typeface="Helvetica Neue"/>
              <a:cs typeface="Helvetica Neue"/>
              <a:sym typeface="Helvetica Neue"/>
            </a:endParaRPr>
          </a:p>
        </p:txBody>
      </p:sp>
      <p:pic>
        <p:nvPicPr>
          <p:cNvPr descr="Broken-Strings-Logo-Vector-File.png" id="117" name="Google Shape;117;p24"/>
          <p:cNvPicPr preferRelativeResize="0"/>
          <p:nvPr/>
        </p:nvPicPr>
        <p:blipFill rotWithShape="1">
          <a:blip r:embed="rId3">
            <a:alphaModFix/>
          </a:blip>
          <a:srcRect b="0" l="0" r="0" t="0"/>
          <a:stretch/>
        </p:blipFill>
        <p:spPr>
          <a:xfrm>
            <a:off x="526046" y="3818649"/>
            <a:ext cx="1110575" cy="980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5"/>
          <p:cNvSpPr txBox="1"/>
          <p:nvPr>
            <p:ph type="title"/>
          </p:nvPr>
        </p:nvSpPr>
        <p:spPr>
          <a:xfrm>
            <a:off x="666750" y="30051"/>
            <a:ext cx="7810500" cy="855000"/>
          </a:xfrm>
          <a:prstGeom prst="rect">
            <a:avLst/>
          </a:prstGeom>
        </p:spPr>
        <p:txBody>
          <a:bodyPr anchorCtr="0" anchor="b" bIns="19050" lIns="19050" spcFirstLastPara="1" rIns="19050" wrap="square" tIns="19050">
            <a:noAutofit/>
          </a:bodyPr>
          <a:lstStyle/>
          <a:p>
            <a:pPr indent="0" lvl="0" marL="0" rtl="0" algn="ctr">
              <a:spcBef>
                <a:spcPts val="0"/>
              </a:spcBef>
              <a:spcAft>
                <a:spcPts val="0"/>
              </a:spcAft>
              <a:buNone/>
            </a:pPr>
            <a:r>
              <a:rPr lang="en"/>
              <a:t>April Club Comp Judges!</a:t>
            </a:r>
            <a:endParaRPr/>
          </a:p>
        </p:txBody>
      </p:sp>
      <p:sp>
        <p:nvSpPr>
          <p:cNvPr id="123" name="Google Shape;123;p25"/>
          <p:cNvSpPr txBox="1"/>
          <p:nvPr/>
        </p:nvSpPr>
        <p:spPr>
          <a:xfrm>
            <a:off x="2511600" y="885050"/>
            <a:ext cx="4120800" cy="374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highlight>
                  <a:srgbClr val="FFFFFF"/>
                </a:highlight>
                <a:latin typeface="Helvetica Neue"/>
                <a:ea typeface="Helvetica Neue"/>
                <a:cs typeface="Helvetica Neue"/>
                <a:sym typeface="Helvetica Neue"/>
              </a:rPr>
              <a:t>If you would rather be a judge, you can register on the website as a judge.</a:t>
            </a:r>
            <a:endParaRPr sz="2100">
              <a:solidFill>
                <a:schemeClr val="dk1"/>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2100">
              <a:solidFill>
                <a:schemeClr val="dk1"/>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rPr lang="en" sz="2100">
                <a:solidFill>
                  <a:schemeClr val="dk1"/>
                </a:solidFill>
                <a:highlight>
                  <a:srgbClr val="FFFFFF"/>
                </a:highlight>
                <a:latin typeface="Helvetica Neue"/>
                <a:ea typeface="Helvetica Neue"/>
                <a:cs typeface="Helvetica Neue"/>
                <a:sym typeface="Helvetica Neue"/>
              </a:rPr>
              <a:t>You don't even need to be BJCP certified. </a:t>
            </a:r>
            <a:endParaRPr sz="2100">
              <a:solidFill>
                <a:schemeClr val="dk1"/>
              </a:solidFill>
              <a:highlight>
                <a:srgbClr val="FFFFFF"/>
              </a:highlight>
              <a:latin typeface="Helvetica Neue"/>
              <a:ea typeface="Helvetica Neue"/>
              <a:cs typeface="Helvetica Neue"/>
              <a:sym typeface="Helvetica Neue"/>
            </a:endParaRPr>
          </a:p>
          <a:p>
            <a:pPr indent="0" lvl="0" marL="0" rtl="0" algn="l">
              <a:spcBef>
                <a:spcPts val="0"/>
              </a:spcBef>
              <a:spcAft>
                <a:spcPts val="0"/>
              </a:spcAft>
              <a:buNone/>
            </a:pPr>
            <a:r>
              <a:t/>
            </a:r>
            <a:endParaRPr sz="2100">
              <a:solidFill>
                <a:schemeClr val="dk1"/>
              </a:solidFill>
              <a:highlight>
                <a:srgbClr val="FFFFFF"/>
              </a:highlight>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 sz="2100">
                <a:solidFill>
                  <a:schemeClr val="dk1"/>
                </a:solidFill>
                <a:highlight>
                  <a:srgbClr val="FFFFFF"/>
                </a:highlight>
                <a:latin typeface="Helvetica Neue"/>
                <a:ea typeface="Helvetica Neue"/>
                <a:cs typeface="Helvetica Neue"/>
                <a:sym typeface="Helvetica Neue"/>
              </a:rPr>
              <a:t>These club comps are a great way to get experience with the judging process if you are interested. </a:t>
            </a:r>
            <a:endParaRPr sz="2000"/>
          </a:p>
        </p:txBody>
      </p:sp>
      <p:pic>
        <p:nvPicPr>
          <p:cNvPr descr="Tactical .png" id="124" name="Google Shape;124;p25"/>
          <p:cNvPicPr preferRelativeResize="0"/>
          <p:nvPr/>
        </p:nvPicPr>
        <p:blipFill rotWithShape="1">
          <a:blip r:embed="rId3">
            <a:alphaModFix/>
          </a:blip>
          <a:srcRect b="0" l="0" r="0" t="0"/>
          <a:stretch/>
        </p:blipFill>
        <p:spPr>
          <a:xfrm>
            <a:off x="6448851" y="4316003"/>
            <a:ext cx="2028400" cy="59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6"/>
          <p:cNvSpPr txBox="1"/>
          <p:nvPr>
            <p:ph type="title"/>
          </p:nvPr>
        </p:nvSpPr>
        <p:spPr>
          <a:xfrm>
            <a:off x="4451550" y="220500"/>
            <a:ext cx="4442100" cy="4702500"/>
          </a:xfrm>
          <a:prstGeom prst="rect">
            <a:avLst/>
          </a:prstGeom>
        </p:spPr>
        <p:txBody>
          <a:bodyPr anchorCtr="0" anchor="ctr" bIns="19050" lIns="19050" spcFirstLastPara="1" rIns="19050" wrap="square" tIns="19050">
            <a:noAutofit/>
          </a:bodyPr>
          <a:lstStyle/>
          <a:p>
            <a:pPr indent="0" lvl="0" marL="0" rtl="0" algn="ctr">
              <a:spcBef>
                <a:spcPts val="0"/>
              </a:spcBef>
              <a:spcAft>
                <a:spcPts val="0"/>
              </a:spcAft>
              <a:buClr>
                <a:schemeClr val="dk1"/>
              </a:buClr>
              <a:buSzPts val="1100"/>
              <a:buFont typeface="Arial"/>
              <a:buNone/>
            </a:pPr>
            <a:r>
              <a:rPr b="1" lang="en" sz="3600">
                <a:solidFill>
                  <a:srgbClr val="333333"/>
                </a:solidFill>
                <a:highlight>
                  <a:schemeClr val="lt1"/>
                </a:highlight>
                <a:latin typeface="Arial"/>
                <a:ea typeface="Arial"/>
                <a:cs typeface="Arial"/>
                <a:sym typeface="Arial"/>
              </a:rPr>
              <a:t>Hurricane Blowoff</a:t>
            </a:r>
            <a:r>
              <a:rPr b="1" lang="en" sz="3600">
                <a:highlight>
                  <a:schemeClr val="lt1"/>
                </a:highlight>
                <a:latin typeface="Arial"/>
                <a:ea typeface="Arial"/>
                <a:cs typeface="Arial"/>
                <a:sym typeface="Arial"/>
              </a:rPr>
              <a:t> 2021</a:t>
            </a:r>
            <a:endParaRPr b="1" sz="3600">
              <a:highlight>
                <a:schemeClr val="lt1"/>
              </a:highlight>
              <a:latin typeface="Arial"/>
              <a:ea typeface="Arial"/>
              <a:cs typeface="Arial"/>
              <a:sym typeface="Arial"/>
            </a:endParaRPr>
          </a:p>
          <a:p>
            <a:pPr indent="0" lvl="0" marL="0" rtl="0" algn="ctr">
              <a:spcBef>
                <a:spcPts val="0"/>
              </a:spcBef>
              <a:spcAft>
                <a:spcPts val="0"/>
              </a:spcAft>
              <a:buClr>
                <a:schemeClr val="dk1"/>
              </a:buClr>
              <a:buSzPts val="1100"/>
              <a:buFont typeface="Arial"/>
              <a:buNone/>
            </a:pPr>
            <a:r>
              <a:rPr lang="en" sz="1200">
                <a:highlight>
                  <a:schemeClr val="lt1"/>
                </a:highlight>
                <a:latin typeface="Arial"/>
                <a:ea typeface="Arial"/>
                <a:cs typeface="Arial"/>
                <a:sym typeface="Arial"/>
              </a:rPr>
              <a:t> </a:t>
            </a:r>
            <a:r>
              <a:rPr lang="en" sz="2400">
                <a:highlight>
                  <a:schemeClr val="lt1"/>
                </a:highlight>
                <a:latin typeface="Arial"/>
                <a:ea typeface="Arial"/>
                <a:cs typeface="Arial"/>
                <a:sym typeface="Arial"/>
              </a:rPr>
              <a:t>Circuit Competition</a:t>
            </a:r>
            <a:endParaRPr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lang="en" sz="1800">
                <a:highlight>
                  <a:schemeClr val="lt1"/>
                </a:highlight>
                <a:latin typeface="Arial"/>
                <a:ea typeface="Arial"/>
                <a:cs typeface="Arial"/>
                <a:sym typeface="Arial"/>
              </a:rPr>
              <a:t>Palm Beach, FL</a:t>
            </a:r>
            <a:endParaRPr sz="9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rPr b="1" lang="en" sz="2400">
                <a:highlight>
                  <a:schemeClr val="lt1"/>
                </a:highlight>
                <a:latin typeface="Arial"/>
                <a:ea typeface="Arial"/>
                <a:cs typeface="Arial"/>
                <a:sym typeface="Arial"/>
              </a:rPr>
              <a:t>Train Leaves Tomorrow! </a:t>
            </a:r>
            <a:endParaRPr b="1" sz="2400">
              <a:highlight>
                <a:schemeClr val="lt1"/>
              </a:highlight>
              <a:latin typeface="Arial"/>
              <a:ea typeface="Arial"/>
              <a:cs typeface="Arial"/>
              <a:sym typeface="Arial"/>
            </a:endParaRPr>
          </a:p>
          <a:p>
            <a:pPr indent="0" lvl="0" marL="0" rtl="0" algn="ctr">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b="1" sz="2400">
              <a:highlight>
                <a:schemeClr val="lt1"/>
              </a:highlight>
              <a:latin typeface="Arial"/>
              <a:ea typeface="Arial"/>
              <a:cs typeface="Arial"/>
              <a:sym typeface="Arial"/>
            </a:endParaRPr>
          </a:p>
        </p:txBody>
      </p:sp>
      <p:pic>
        <p:nvPicPr>
          <p:cNvPr id="130" name="Google Shape;130;p26"/>
          <p:cNvPicPr preferRelativeResize="0"/>
          <p:nvPr/>
        </p:nvPicPr>
        <p:blipFill>
          <a:blip r:embed="rId3">
            <a:alphaModFix/>
          </a:blip>
          <a:stretch>
            <a:fillRect/>
          </a:stretch>
        </p:blipFill>
        <p:spPr>
          <a:xfrm>
            <a:off x="269300" y="137550"/>
            <a:ext cx="3907214" cy="4868399"/>
          </a:xfrm>
          <a:prstGeom prst="rect">
            <a:avLst/>
          </a:prstGeom>
          <a:noFill/>
          <a:ln>
            <a:noFill/>
          </a:ln>
        </p:spPr>
      </p:pic>
      <p:pic>
        <p:nvPicPr>
          <p:cNvPr descr="Image" id="131" name="Google Shape;131;p26"/>
          <p:cNvPicPr preferRelativeResize="0"/>
          <p:nvPr/>
        </p:nvPicPr>
        <p:blipFill rotWithShape="1">
          <a:blip r:embed="rId4">
            <a:alphaModFix/>
          </a:blip>
          <a:srcRect b="0" l="0" r="0" t="0"/>
          <a:stretch/>
        </p:blipFill>
        <p:spPr>
          <a:xfrm>
            <a:off x="7944727" y="3981204"/>
            <a:ext cx="948925" cy="941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