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Helvetica Neue"/>
      <p:regular r:id="rId25"/>
      <p:bold r:id="rId26"/>
      <p:italic r:id="rId27"/>
      <p:boldItalic r:id="rId28"/>
    </p:embeddedFont>
    <p:embeddedFont>
      <p:font typeface="Helvetica Neue Ligh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Light-italic.fntdata"/><Relationship Id="rId30" Type="http://schemas.openxmlformats.org/officeDocument/2006/relationships/font" Target="fonts/HelveticaNeueLight-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HelveticaNeueLight-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6c5db8fb86_0_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6c5db8fb86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e1126a74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e1126a74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e1126a740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ae1126a740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b365c085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b365c085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bbb854e0c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bbb854e0c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bceec25bb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bceec25bb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b2e82cb1f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b2e82cb1f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bbb854e0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bbb854e0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a5dcb033b2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a5dcb033b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6c5db8fb86_0_40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6c5db8fb86_0_4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7e86a0845f_0_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7e86a0845f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6c5db8fb86_0_7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6c5db8fb86_0_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6c5db8fb86_0_8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6c5db8fb86_0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6c5db8fb86_0_9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6c5db8fb86_0_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6296d70e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b6296d70e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be7c41ce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be7c41ce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6c5db8fb86_0_17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6c5db8fb86_0_1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bceec25bb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bceec25bb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b4c4811a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b4c4811a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p:cSld name="TITLE_AND_BODY_1">
    <p:spTree>
      <p:nvGrpSpPr>
        <p:cNvPr id="50" name="Shape 50"/>
        <p:cNvGrpSpPr/>
        <p:nvPr/>
      </p:nvGrpSpPr>
      <p:grpSpPr>
        <a:xfrm>
          <a:off x="0" y="0"/>
          <a:ext cx="0" cy="0"/>
          <a:chOff x="0" y="0"/>
          <a:chExt cx="0" cy="0"/>
        </a:xfrm>
      </p:grpSpPr>
      <p:sp>
        <p:nvSpPr>
          <p:cNvPr id="51" name="Google Shape;51;p13"/>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_1">
    <p:spTree>
      <p:nvGrpSpPr>
        <p:cNvPr id="52" name="Shape 52"/>
        <p:cNvGrpSpPr/>
        <p:nvPr/>
      </p:nvGrpSpPr>
      <p:grpSpPr>
        <a:xfrm>
          <a:off x="0" y="0"/>
          <a:ext cx="0" cy="0"/>
          <a:chOff x="0" y="0"/>
          <a:chExt cx="0" cy="0"/>
        </a:xfrm>
      </p:grpSpPr>
      <p:sp>
        <p:nvSpPr>
          <p:cNvPr id="53" name="Google Shape;53;p14"/>
          <p:cNvSpPr txBox="1"/>
          <p:nvPr>
            <p:ph type="title"/>
          </p:nvPr>
        </p:nvSpPr>
        <p:spPr>
          <a:xfrm>
            <a:off x="666750" y="862013"/>
            <a:ext cx="7810500" cy="1743000"/>
          </a:xfrm>
          <a:prstGeom prst="rect">
            <a:avLst/>
          </a:prstGeom>
          <a:noFill/>
          <a:ln>
            <a:noFill/>
          </a:ln>
        </p:spPr>
        <p:txBody>
          <a:bodyPr anchorCtr="0" anchor="b" bIns="19050" lIns="19050" spcFirstLastPara="1" rIns="19050" wrap="square" tIns="19050">
            <a:noAutofit/>
          </a:bodyPr>
          <a:lstStyle>
            <a:lvl1pPr lvl="0" rtl="0" algn="ctr">
              <a:lnSpc>
                <a:spcPct val="100000"/>
              </a:lnSpc>
              <a:spcBef>
                <a:spcPts val="0"/>
              </a:spcBef>
              <a:spcAft>
                <a:spcPts val="0"/>
              </a:spcAft>
              <a:buClr>
                <a:srgbClr val="000000"/>
              </a:buClr>
              <a:buSzPts val="700"/>
              <a:buNone/>
              <a:defRPr/>
            </a:lvl1pPr>
            <a:lvl2pPr lvl="1" rtl="0" algn="ctr">
              <a:lnSpc>
                <a:spcPct val="100000"/>
              </a:lnSpc>
              <a:spcBef>
                <a:spcPts val="0"/>
              </a:spcBef>
              <a:spcAft>
                <a:spcPts val="0"/>
              </a:spcAft>
              <a:buClr>
                <a:srgbClr val="000000"/>
              </a:buClr>
              <a:buSzPts val="700"/>
              <a:buNone/>
              <a:defRPr/>
            </a:lvl2pPr>
            <a:lvl3pPr lvl="2" rtl="0" algn="ctr">
              <a:lnSpc>
                <a:spcPct val="100000"/>
              </a:lnSpc>
              <a:spcBef>
                <a:spcPts val="0"/>
              </a:spcBef>
              <a:spcAft>
                <a:spcPts val="0"/>
              </a:spcAft>
              <a:buClr>
                <a:srgbClr val="000000"/>
              </a:buClr>
              <a:buSzPts val="700"/>
              <a:buNone/>
              <a:defRPr/>
            </a:lvl3pPr>
            <a:lvl4pPr lvl="3" rtl="0" algn="ctr">
              <a:lnSpc>
                <a:spcPct val="100000"/>
              </a:lnSpc>
              <a:spcBef>
                <a:spcPts val="0"/>
              </a:spcBef>
              <a:spcAft>
                <a:spcPts val="0"/>
              </a:spcAft>
              <a:buClr>
                <a:srgbClr val="000000"/>
              </a:buClr>
              <a:buSzPts val="700"/>
              <a:buNone/>
              <a:defRPr/>
            </a:lvl4pPr>
            <a:lvl5pPr lvl="4" rtl="0" algn="ctr">
              <a:lnSpc>
                <a:spcPct val="100000"/>
              </a:lnSpc>
              <a:spcBef>
                <a:spcPts val="0"/>
              </a:spcBef>
              <a:spcAft>
                <a:spcPts val="0"/>
              </a:spcAft>
              <a:buClr>
                <a:srgbClr val="000000"/>
              </a:buClr>
              <a:buSzPts val="700"/>
              <a:buNone/>
              <a:defRPr/>
            </a:lvl5pPr>
            <a:lvl6pPr lvl="5" rtl="0" algn="ctr">
              <a:lnSpc>
                <a:spcPct val="100000"/>
              </a:lnSpc>
              <a:spcBef>
                <a:spcPts val="0"/>
              </a:spcBef>
              <a:spcAft>
                <a:spcPts val="0"/>
              </a:spcAft>
              <a:buClr>
                <a:srgbClr val="000000"/>
              </a:buClr>
              <a:buSzPts val="700"/>
              <a:buNone/>
              <a:defRPr/>
            </a:lvl6pPr>
            <a:lvl7pPr lvl="6" rtl="0" algn="ctr">
              <a:lnSpc>
                <a:spcPct val="100000"/>
              </a:lnSpc>
              <a:spcBef>
                <a:spcPts val="0"/>
              </a:spcBef>
              <a:spcAft>
                <a:spcPts val="0"/>
              </a:spcAft>
              <a:buClr>
                <a:srgbClr val="000000"/>
              </a:buClr>
              <a:buSzPts val="700"/>
              <a:buNone/>
              <a:defRPr/>
            </a:lvl7pPr>
            <a:lvl8pPr lvl="7" rtl="0" algn="ctr">
              <a:lnSpc>
                <a:spcPct val="100000"/>
              </a:lnSpc>
              <a:spcBef>
                <a:spcPts val="0"/>
              </a:spcBef>
              <a:spcAft>
                <a:spcPts val="0"/>
              </a:spcAft>
              <a:buClr>
                <a:srgbClr val="000000"/>
              </a:buClr>
              <a:buSzPts val="700"/>
              <a:buNone/>
              <a:defRPr/>
            </a:lvl8pPr>
            <a:lvl9pPr lvl="8" rtl="0" algn="ctr">
              <a:lnSpc>
                <a:spcPct val="100000"/>
              </a:lnSpc>
              <a:spcBef>
                <a:spcPts val="0"/>
              </a:spcBef>
              <a:spcAft>
                <a:spcPts val="0"/>
              </a:spcAft>
              <a:buClr>
                <a:srgbClr val="000000"/>
              </a:buClr>
              <a:buSzPts val="700"/>
              <a:buNone/>
              <a:defRPr/>
            </a:lvl9pPr>
          </a:lstStyle>
          <a:p/>
        </p:txBody>
      </p:sp>
      <p:sp>
        <p:nvSpPr>
          <p:cNvPr id="54" name="Google Shape;54;p14"/>
          <p:cNvSpPr txBox="1"/>
          <p:nvPr>
            <p:ph idx="1" type="body"/>
          </p:nvPr>
        </p:nvSpPr>
        <p:spPr>
          <a:xfrm>
            <a:off x="666750" y="2652713"/>
            <a:ext cx="7810500" cy="595500"/>
          </a:xfrm>
          <a:prstGeom prst="rect">
            <a:avLst/>
          </a:prstGeom>
          <a:noFill/>
          <a:ln>
            <a:noFill/>
          </a:ln>
        </p:spPr>
        <p:txBody>
          <a:bodyPr anchorCtr="0" anchor="t" bIns="19050" lIns="19050" spcFirstLastPara="1" rIns="19050" wrap="square" tIns="19050">
            <a:noAutofit/>
          </a:bodyPr>
          <a:lstStyle>
            <a:lvl1pPr indent="-228600" lvl="0" marL="457200" rtl="0" algn="ctr">
              <a:lnSpc>
                <a:spcPct val="100000"/>
              </a:lnSpc>
              <a:spcBef>
                <a:spcPts val="0"/>
              </a:spcBef>
              <a:spcAft>
                <a:spcPts val="0"/>
              </a:spcAft>
              <a:buClr>
                <a:srgbClr val="000000"/>
              </a:buClr>
              <a:buSzPts val="2000"/>
              <a:buFont typeface="Helvetica Neue"/>
              <a:buNone/>
              <a:defRPr sz="2000"/>
            </a:lvl1pPr>
            <a:lvl2pPr indent="-228600" lvl="1" marL="914400" rtl="0" algn="ctr">
              <a:lnSpc>
                <a:spcPct val="100000"/>
              </a:lnSpc>
              <a:spcBef>
                <a:spcPts val="0"/>
              </a:spcBef>
              <a:spcAft>
                <a:spcPts val="0"/>
              </a:spcAft>
              <a:buClr>
                <a:srgbClr val="000000"/>
              </a:buClr>
              <a:buSzPts val="2000"/>
              <a:buFont typeface="Helvetica Neue"/>
              <a:buNone/>
              <a:defRPr sz="2000"/>
            </a:lvl2pPr>
            <a:lvl3pPr indent="-228600" lvl="2" marL="1371600" rtl="0" algn="ctr">
              <a:lnSpc>
                <a:spcPct val="100000"/>
              </a:lnSpc>
              <a:spcBef>
                <a:spcPts val="0"/>
              </a:spcBef>
              <a:spcAft>
                <a:spcPts val="0"/>
              </a:spcAft>
              <a:buClr>
                <a:srgbClr val="000000"/>
              </a:buClr>
              <a:buSzPts val="2000"/>
              <a:buFont typeface="Helvetica Neue"/>
              <a:buNone/>
              <a:defRPr sz="2000"/>
            </a:lvl3pPr>
            <a:lvl4pPr indent="-228600" lvl="3" marL="1828800" rtl="0" algn="ctr">
              <a:lnSpc>
                <a:spcPct val="100000"/>
              </a:lnSpc>
              <a:spcBef>
                <a:spcPts val="0"/>
              </a:spcBef>
              <a:spcAft>
                <a:spcPts val="0"/>
              </a:spcAft>
              <a:buClr>
                <a:srgbClr val="000000"/>
              </a:buClr>
              <a:buSzPts val="2000"/>
              <a:buFont typeface="Helvetica Neue"/>
              <a:buNone/>
              <a:defRPr sz="2000"/>
            </a:lvl4pPr>
            <a:lvl5pPr indent="-228600" lvl="4" marL="2286000" rtl="0" algn="ctr">
              <a:lnSpc>
                <a:spcPct val="100000"/>
              </a:lnSpc>
              <a:spcBef>
                <a:spcPts val="0"/>
              </a:spcBef>
              <a:spcAft>
                <a:spcPts val="0"/>
              </a:spcAft>
              <a:buClr>
                <a:srgbClr val="000000"/>
              </a:buClr>
              <a:buSzPts val="2000"/>
              <a:buFont typeface="Helvetica Neue"/>
              <a:buNone/>
              <a:defRPr sz="2000"/>
            </a:lvl5pPr>
            <a:lvl6pPr indent="-279400" lvl="5" marL="2743200" rtl="0" algn="l">
              <a:lnSpc>
                <a:spcPct val="100000"/>
              </a:lnSpc>
              <a:spcBef>
                <a:spcPts val="2200"/>
              </a:spcBef>
              <a:spcAft>
                <a:spcPts val="0"/>
              </a:spcAft>
              <a:buClr>
                <a:srgbClr val="000000"/>
              </a:buClr>
              <a:buSzPts val="800"/>
              <a:buChar char="■"/>
              <a:defRPr/>
            </a:lvl6pPr>
            <a:lvl7pPr indent="-279400" lvl="6" marL="3200400" rtl="0" algn="l">
              <a:lnSpc>
                <a:spcPct val="100000"/>
              </a:lnSpc>
              <a:spcBef>
                <a:spcPts val="2200"/>
              </a:spcBef>
              <a:spcAft>
                <a:spcPts val="0"/>
              </a:spcAft>
              <a:buClr>
                <a:srgbClr val="000000"/>
              </a:buClr>
              <a:buSzPts val="800"/>
              <a:buChar char="●"/>
              <a:defRPr/>
            </a:lvl7pPr>
            <a:lvl8pPr indent="-279400" lvl="7" marL="3657600" rtl="0" algn="l">
              <a:lnSpc>
                <a:spcPct val="100000"/>
              </a:lnSpc>
              <a:spcBef>
                <a:spcPts val="2200"/>
              </a:spcBef>
              <a:spcAft>
                <a:spcPts val="0"/>
              </a:spcAft>
              <a:buClr>
                <a:srgbClr val="000000"/>
              </a:buClr>
              <a:buSzPts val="800"/>
              <a:buChar char="○"/>
              <a:defRPr/>
            </a:lvl8pPr>
            <a:lvl9pPr indent="-279400" lvl="8" marL="4114800" rtl="0" algn="l">
              <a:lnSpc>
                <a:spcPct val="100000"/>
              </a:lnSpc>
              <a:spcBef>
                <a:spcPts val="2200"/>
              </a:spcBef>
              <a:spcAft>
                <a:spcPts val="0"/>
              </a:spcAft>
              <a:buClr>
                <a:srgbClr val="000000"/>
              </a:buClr>
              <a:buSzPts val="800"/>
              <a:buChar char="■"/>
              <a:defRPr/>
            </a:lvl9pPr>
          </a:lstStyle>
          <a:p/>
        </p:txBody>
      </p:sp>
      <p:sp>
        <p:nvSpPr>
          <p:cNvPr id="55" name="Google Shape;55;p14"/>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showMasterSp="0">
  <p:cSld name="TITLE_AND_BODY_2">
    <p:spTree>
      <p:nvGrpSpPr>
        <p:cNvPr id="56" name="Shape 56"/>
        <p:cNvGrpSpPr/>
        <p:nvPr/>
      </p:nvGrpSpPr>
      <p:grpSpPr>
        <a:xfrm>
          <a:off x="0" y="0"/>
          <a:ext cx="0" cy="0"/>
          <a:chOff x="0" y="0"/>
          <a:chExt cx="0" cy="0"/>
        </a:xfrm>
      </p:grpSpPr>
      <p:sp>
        <p:nvSpPr>
          <p:cNvPr id="57" name="Google Shape;57;p15"/>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58" name="Shape 58"/>
        <p:cNvGrpSpPr/>
        <p:nvPr/>
      </p:nvGrpSpPr>
      <p:grpSpPr>
        <a:xfrm>
          <a:off x="0" y="0"/>
          <a:ext cx="0" cy="0"/>
          <a:chOff x="0" y="0"/>
          <a:chExt cx="0" cy="0"/>
        </a:xfrm>
      </p:grpSpPr>
      <p:sp>
        <p:nvSpPr>
          <p:cNvPr id="59" name="Google Shape;59;p16"/>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Autofit/>
          </a:bodyPr>
          <a:lstStyle>
            <a:lvl1pPr lvl="0" rtl="0" algn="ctr">
              <a:lnSpc>
                <a:spcPct val="100000"/>
              </a:lnSpc>
              <a:spcBef>
                <a:spcPts val="0"/>
              </a:spcBef>
              <a:spcAft>
                <a:spcPts val="0"/>
              </a:spcAft>
              <a:buClr>
                <a:srgbClr val="000000"/>
              </a:buClr>
              <a:buSzPts val="700"/>
              <a:buNone/>
              <a:defRPr/>
            </a:lvl1pPr>
            <a:lvl2pPr lvl="1" rtl="0" algn="ctr">
              <a:lnSpc>
                <a:spcPct val="100000"/>
              </a:lnSpc>
              <a:spcBef>
                <a:spcPts val="0"/>
              </a:spcBef>
              <a:spcAft>
                <a:spcPts val="0"/>
              </a:spcAft>
              <a:buClr>
                <a:srgbClr val="000000"/>
              </a:buClr>
              <a:buSzPts val="700"/>
              <a:buNone/>
              <a:defRPr/>
            </a:lvl2pPr>
            <a:lvl3pPr lvl="2" rtl="0" algn="ctr">
              <a:lnSpc>
                <a:spcPct val="100000"/>
              </a:lnSpc>
              <a:spcBef>
                <a:spcPts val="0"/>
              </a:spcBef>
              <a:spcAft>
                <a:spcPts val="0"/>
              </a:spcAft>
              <a:buClr>
                <a:srgbClr val="000000"/>
              </a:buClr>
              <a:buSzPts val="700"/>
              <a:buNone/>
              <a:defRPr/>
            </a:lvl3pPr>
            <a:lvl4pPr lvl="3" rtl="0" algn="ctr">
              <a:lnSpc>
                <a:spcPct val="100000"/>
              </a:lnSpc>
              <a:spcBef>
                <a:spcPts val="0"/>
              </a:spcBef>
              <a:spcAft>
                <a:spcPts val="0"/>
              </a:spcAft>
              <a:buClr>
                <a:srgbClr val="000000"/>
              </a:buClr>
              <a:buSzPts val="700"/>
              <a:buNone/>
              <a:defRPr/>
            </a:lvl4pPr>
            <a:lvl5pPr lvl="4" rtl="0" algn="ctr">
              <a:lnSpc>
                <a:spcPct val="100000"/>
              </a:lnSpc>
              <a:spcBef>
                <a:spcPts val="0"/>
              </a:spcBef>
              <a:spcAft>
                <a:spcPts val="0"/>
              </a:spcAft>
              <a:buClr>
                <a:srgbClr val="000000"/>
              </a:buClr>
              <a:buSzPts val="700"/>
              <a:buNone/>
              <a:defRPr/>
            </a:lvl5pPr>
            <a:lvl6pPr lvl="5" rtl="0" algn="ctr">
              <a:lnSpc>
                <a:spcPct val="100000"/>
              </a:lnSpc>
              <a:spcBef>
                <a:spcPts val="0"/>
              </a:spcBef>
              <a:spcAft>
                <a:spcPts val="0"/>
              </a:spcAft>
              <a:buClr>
                <a:srgbClr val="000000"/>
              </a:buClr>
              <a:buSzPts val="700"/>
              <a:buNone/>
              <a:defRPr/>
            </a:lvl6pPr>
            <a:lvl7pPr lvl="6" rtl="0" algn="ctr">
              <a:lnSpc>
                <a:spcPct val="100000"/>
              </a:lnSpc>
              <a:spcBef>
                <a:spcPts val="0"/>
              </a:spcBef>
              <a:spcAft>
                <a:spcPts val="0"/>
              </a:spcAft>
              <a:buClr>
                <a:srgbClr val="000000"/>
              </a:buClr>
              <a:buSzPts val="700"/>
              <a:buNone/>
              <a:defRPr/>
            </a:lvl7pPr>
            <a:lvl8pPr lvl="7" rtl="0" algn="ctr">
              <a:lnSpc>
                <a:spcPct val="100000"/>
              </a:lnSpc>
              <a:spcBef>
                <a:spcPts val="0"/>
              </a:spcBef>
              <a:spcAft>
                <a:spcPts val="0"/>
              </a:spcAft>
              <a:buClr>
                <a:srgbClr val="000000"/>
              </a:buClr>
              <a:buSzPts val="700"/>
              <a:buNone/>
              <a:defRPr/>
            </a:lvl8pPr>
            <a:lvl9pPr lvl="8" rtl="0" algn="ctr">
              <a:lnSpc>
                <a:spcPct val="100000"/>
              </a:lnSpc>
              <a:spcBef>
                <a:spcPts val="0"/>
              </a:spcBef>
              <a:spcAft>
                <a:spcPts val="0"/>
              </a:spcAft>
              <a:buClr>
                <a:srgbClr val="000000"/>
              </a:buClr>
              <a:buSzPts val="700"/>
              <a:buNone/>
              <a:defRPr/>
            </a:lvl9pPr>
          </a:lstStyle>
          <a:p/>
        </p:txBody>
      </p:sp>
      <p:sp>
        <p:nvSpPr>
          <p:cNvPr id="60" name="Google Shape;60;p16"/>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wers Anonymous">
  <p:cSld name="Brewers Anonymous">
    <p:spTree>
      <p:nvGrpSpPr>
        <p:cNvPr id="61" name="Shape 61"/>
        <p:cNvGrpSpPr/>
        <p:nvPr/>
      </p:nvGrpSpPr>
      <p:grpSpPr>
        <a:xfrm>
          <a:off x="0" y="0"/>
          <a:ext cx="0" cy="0"/>
          <a:chOff x="0" y="0"/>
          <a:chExt cx="0" cy="0"/>
        </a:xfrm>
      </p:grpSpPr>
      <p:sp>
        <p:nvSpPr>
          <p:cNvPr id="62" name="Google Shape;62;p17"/>
          <p:cNvSpPr txBox="1"/>
          <p:nvPr>
            <p:ph type="title"/>
          </p:nvPr>
        </p:nvSpPr>
        <p:spPr>
          <a:xfrm>
            <a:off x="666750" y="30051"/>
            <a:ext cx="7810500" cy="855000"/>
          </a:xfrm>
          <a:prstGeom prst="rect">
            <a:avLst/>
          </a:prstGeom>
          <a:noFill/>
          <a:ln>
            <a:noFill/>
          </a:ln>
        </p:spPr>
        <p:txBody>
          <a:bodyPr anchorCtr="0" anchor="b" bIns="19050" lIns="19050" spcFirstLastPara="1" rIns="19050" wrap="square" tIns="19050">
            <a:noAutofit/>
          </a:bodyPr>
          <a:lstStyle>
            <a:lvl1pPr lvl="0" rtl="0" algn="ctr">
              <a:lnSpc>
                <a:spcPct val="100000"/>
              </a:lnSpc>
              <a:spcBef>
                <a:spcPts val="0"/>
              </a:spcBef>
              <a:spcAft>
                <a:spcPts val="0"/>
              </a:spcAft>
              <a:buClr>
                <a:srgbClr val="000000"/>
              </a:buClr>
              <a:buSzPts val="4200"/>
              <a:buFont typeface="Helvetica Neue Light"/>
              <a:buNone/>
              <a:defRPr>
                <a:latin typeface="Helvetica Neue Light"/>
                <a:ea typeface="Helvetica Neue Light"/>
                <a:cs typeface="Helvetica Neue Light"/>
                <a:sym typeface="Helvetica Neue Light"/>
              </a:defRPr>
            </a:lvl1pPr>
            <a:lvl2pPr lvl="1" rtl="0" algn="ctr">
              <a:lnSpc>
                <a:spcPct val="100000"/>
              </a:lnSpc>
              <a:spcBef>
                <a:spcPts val="0"/>
              </a:spcBef>
              <a:spcAft>
                <a:spcPts val="0"/>
              </a:spcAft>
              <a:buClr>
                <a:srgbClr val="000000"/>
              </a:buClr>
              <a:buSzPts val="700"/>
              <a:buNone/>
              <a:defRPr/>
            </a:lvl2pPr>
            <a:lvl3pPr lvl="2" rtl="0" algn="ctr">
              <a:lnSpc>
                <a:spcPct val="100000"/>
              </a:lnSpc>
              <a:spcBef>
                <a:spcPts val="0"/>
              </a:spcBef>
              <a:spcAft>
                <a:spcPts val="0"/>
              </a:spcAft>
              <a:buClr>
                <a:srgbClr val="000000"/>
              </a:buClr>
              <a:buSzPts val="700"/>
              <a:buNone/>
              <a:defRPr/>
            </a:lvl3pPr>
            <a:lvl4pPr lvl="3" rtl="0" algn="ctr">
              <a:lnSpc>
                <a:spcPct val="100000"/>
              </a:lnSpc>
              <a:spcBef>
                <a:spcPts val="0"/>
              </a:spcBef>
              <a:spcAft>
                <a:spcPts val="0"/>
              </a:spcAft>
              <a:buClr>
                <a:srgbClr val="000000"/>
              </a:buClr>
              <a:buSzPts val="700"/>
              <a:buNone/>
              <a:defRPr/>
            </a:lvl4pPr>
            <a:lvl5pPr lvl="4" rtl="0" algn="ctr">
              <a:lnSpc>
                <a:spcPct val="100000"/>
              </a:lnSpc>
              <a:spcBef>
                <a:spcPts val="0"/>
              </a:spcBef>
              <a:spcAft>
                <a:spcPts val="0"/>
              </a:spcAft>
              <a:buClr>
                <a:srgbClr val="000000"/>
              </a:buClr>
              <a:buSzPts val="700"/>
              <a:buNone/>
              <a:defRPr/>
            </a:lvl5pPr>
            <a:lvl6pPr lvl="5" rtl="0" algn="ctr">
              <a:lnSpc>
                <a:spcPct val="100000"/>
              </a:lnSpc>
              <a:spcBef>
                <a:spcPts val="0"/>
              </a:spcBef>
              <a:spcAft>
                <a:spcPts val="0"/>
              </a:spcAft>
              <a:buClr>
                <a:srgbClr val="000000"/>
              </a:buClr>
              <a:buSzPts val="700"/>
              <a:buNone/>
              <a:defRPr/>
            </a:lvl6pPr>
            <a:lvl7pPr lvl="6" rtl="0" algn="ctr">
              <a:lnSpc>
                <a:spcPct val="100000"/>
              </a:lnSpc>
              <a:spcBef>
                <a:spcPts val="0"/>
              </a:spcBef>
              <a:spcAft>
                <a:spcPts val="0"/>
              </a:spcAft>
              <a:buClr>
                <a:srgbClr val="000000"/>
              </a:buClr>
              <a:buSzPts val="700"/>
              <a:buNone/>
              <a:defRPr/>
            </a:lvl7pPr>
            <a:lvl8pPr lvl="7" rtl="0" algn="ctr">
              <a:lnSpc>
                <a:spcPct val="100000"/>
              </a:lnSpc>
              <a:spcBef>
                <a:spcPts val="0"/>
              </a:spcBef>
              <a:spcAft>
                <a:spcPts val="0"/>
              </a:spcAft>
              <a:buClr>
                <a:srgbClr val="000000"/>
              </a:buClr>
              <a:buSzPts val="700"/>
              <a:buNone/>
              <a:defRPr/>
            </a:lvl8pPr>
            <a:lvl9pPr lvl="8" rtl="0" algn="ctr">
              <a:lnSpc>
                <a:spcPct val="100000"/>
              </a:lnSpc>
              <a:spcBef>
                <a:spcPts val="0"/>
              </a:spcBef>
              <a:spcAft>
                <a:spcPts val="0"/>
              </a:spcAft>
              <a:buClr>
                <a:srgbClr val="000000"/>
              </a:buClr>
              <a:buSzPts val="700"/>
              <a:buNone/>
              <a:defRPr/>
            </a:lvl9pPr>
          </a:lstStyle>
          <a:p/>
        </p:txBody>
      </p:sp>
      <p:sp>
        <p:nvSpPr>
          <p:cNvPr id="63" name="Google Shape;63;p17"/>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hyperlink" Target="mailto:Chris@brewersAnonymous.org"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8"/>
          <p:cNvSpPr txBox="1"/>
          <p:nvPr>
            <p:ph idx="4294967295" type="body"/>
          </p:nvPr>
        </p:nvSpPr>
        <p:spPr>
          <a:xfrm>
            <a:off x="1735047" y="2774399"/>
            <a:ext cx="5673900" cy="1580700"/>
          </a:xfrm>
          <a:prstGeom prst="rect">
            <a:avLst/>
          </a:prstGeom>
          <a:noFill/>
          <a:ln>
            <a:noFill/>
          </a:ln>
        </p:spPr>
        <p:txBody>
          <a:bodyPr anchorCtr="0" anchor="t"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3600"/>
              <a:buFont typeface="Helvetica Neue"/>
              <a:buNone/>
            </a:pPr>
            <a:r>
              <a:rPr lang="en" sz="3600"/>
              <a:t>February 19th</a:t>
            </a:r>
            <a:r>
              <a:rPr lang="en" sz="3600"/>
              <a:t> Meeting</a:t>
            </a:r>
            <a:endParaRPr sz="3600"/>
          </a:p>
          <a:p>
            <a:pPr indent="0" lvl="0" marL="0" marR="0" rtl="0" algn="l">
              <a:lnSpc>
                <a:spcPct val="100000"/>
              </a:lnSpc>
              <a:spcBef>
                <a:spcPts val="0"/>
              </a:spcBef>
              <a:spcAft>
                <a:spcPts val="0"/>
              </a:spcAft>
              <a:buClr>
                <a:srgbClr val="000000"/>
              </a:buClr>
              <a:buSzPts val="3600"/>
              <a:buFont typeface="Helvetica Neue"/>
              <a:buNone/>
            </a:pPr>
            <a:r>
              <a:t/>
            </a:r>
            <a:endParaRPr sz="2400"/>
          </a:p>
        </p:txBody>
      </p:sp>
      <p:pic>
        <p:nvPicPr>
          <p:cNvPr descr="Logo Circle.png" id="69" name="Google Shape;69;p18"/>
          <p:cNvPicPr preferRelativeResize="0"/>
          <p:nvPr/>
        </p:nvPicPr>
        <p:blipFill rotWithShape="1">
          <a:blip r:embed="rId3">
            <a:alphaModFix/>
          </a:blip>
          <a:srcRect b="0" l="0" r="0" t="0"/>
          <a:stretch/>
        </p:blipFill>
        <p:spPr>
          <a:xfrm>
            <a:off x="3482199" y="246400"/>
            <a:ext cx="2179592" cy="2133300"/>
          </a:xfrm>
          <a:prstGeom prst="rect">
            <a:avLst/>
          </a:prstGeom>
          <a:noFill/>
          <a:ln>
            <a:noFill/>
          </a:ln>
        </p:spPr>
      </p:pic>
      <p:sp>
        <p:nvSpPr>
          <p:cNvPr id="70" name="Google Shape;70;p18"/>
          <p:cNvSpPr txBox="1"/>
          <p:nvPr/>
        </p:nvSpPr>
        <p:spPr>
          <a:xfrm>
            <a:off x="1586997" y="2369096"/>
            <a:ext cx="5970000" cy="4053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2400"/>
              <a:buFont typeface="Helvetica Neue"/>
              <a:buNone/>
            </a:pPr>
            <a:r>
              <a:rPr b="1" i="0" lang="en" sz="2400" u="none" cap="none" strike="noStrike">
                <a:solidFill>
                  <a:srgbClr val="000000"/>
                </a:solidFill>
                <a:latin typeface="Helvetica Neue"/>
                <a:ea typeface="Helvetica Neue"/>
                <a:cs typeface="Helvetica Neue"/>
                <a:sym typeface="Helvetica Neue"/>
              </a:rPr>
              <a:t>20</a:t>
            </a:r>
            <a:r>
              <a:rPr b="1" lang="en" sz="2400">
                <a:latin typeface="Helvetica Neue"/>
                <a:ea typeface="Helvetica Neue"/>
                <a:cs typeface="Helvetica Neue"/>
                <a:sym typeface="Helvetica Neue"/>
              </a:rPr>
              <a:t>19</a:t>
            </a:r>
            <a:r>
              <a:rPr b="1" i="0" lang="en" sz="2400" u="none" cap="none" strike="noStrike">
                <a:solidFill>
                  <a:srgbClr val="000000"/>
                </a:solidFill>
                <a:latin typeface="Helvetica Neue"/>
                <a:ea typeface="Helvetica Neue"/>
                <a:cs typeface="Helvetica Neue"/>
                <a:sym typeface="Helvetica Neue"/>
              </a:rPr>
              <a:t> Florida Homebrew Club of the Year</a:t>
            </a:r>
            <a:endParaRPr sz="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7"/>
          <p:cNvSpPr txBox="1"/>
          <p:nvPr>
            <p:ph type="title"/>
          </p:nvPr>
        </p:nvSpPr>
        <p:spPr>
          <a:xfrm>
            <a:off x="4451550" y="220500"/>
            <a:ext cx="4442100" cy="4702500"/>
          </a:xfrm>
          <a:prstGeom prst="rect">
            <a:avLst/>
          </a:prstGeom>
        </p:spPr>
        <p:txBody>
          <a:bodyPr anchorCtr="0" anchor="ctr" bIns="19050" lIns="19050" spcFirstLastPara="1" rIns="19050" wrap="square" tIns="19050">
            <a:noAutofit/>
          </a:bodyPr>
          <a:lstStyle/>
          <a:p>
            <a:pPr indent="0" lvl="0" marL="0" rtl="0" algn="ctr">
              <a:spcBef>
                <a:spcPts val="0"/>
              </a:spcBef>
              <a:spcAft>
                <a:spcPts val="0"/>
              </a:spcAft>
              <a:buClr>
                <a:schemeClr val="dk1"/>
              </a:buClr>
              <a:buSzPts val="1100"/>
              <a:buFont typeface="Arial"/>
              <a:buNone/>
            </a:pPr>
            <a:r>
              <a:rPr b="1" lang="en" sz="3600">
                <a:solidFill>
                  <a:srgbClr val="333333"/>
                </a:solidFill>
                <a:highlight>
                  <a:schemeClr val="lt1"/>
                </a:highlight>
                <a:latin typeface="Arial"/>
                <a:ea typeface="Arial"/>
                <a:cs typeface="Arial"/>
                <a:sym typeface="Arial"/>
              </a:rPr>
              <a:t>Hogtown eBrew-Off</a:t>
            </a:r>
            <a:r>
              <a:rPr b="1" lang="en" sz="3600">
                <a:highlight>
                  <a:schemeClr val="lt1"/>
                </a:highlight>
                <a:latin typeface="Arial"/>
                <a:ea typeface="Arial"/>
                <a:cs typeface="Arial"/>
                <a:sym typeface="Arial"/>
              </a:rPr>
              <a:t> 2021</a:t>
            </a:r>
            <a:endParaRPr b="1" sz="3600">
              <a:highlight>
                <a:schemeClr val="lt1"/>
              </a:highlight>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 sz="1200">
                <a:highlight>
                  <a:schemeClr val="lt1"/>
                </a:highlight>
                <a:latin typeface="Arial"/>
                <a:ea typeface="Arial"/>
                <a:cs typeface="Arial"/>
                <a:sym typeface="Arial"/>
              </a:rPr>
              <a:t> </a:t>
            </a:r>
            <a:r>
              <a:rPr lang="en" sz="2400">
                <a:highlight>
                  <a:schemeClr val="lt1"/>
                </a:highlight>
                <a:latin typeface="Arial"/>
                <a:ea typeface="Arial"/>
                <a:cs typeface="Arial"/>
                <a:sym typeface="Arial"/>
              </a:rPr>
              <a:t>Circuit Competition</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1800">
                <a:highlight>
                  <a:schemeClr val="lt1"/>
                </a:highlight>
                <a:latin typeface="Arial"/>
                <a:ea typeface="Arial"/>
                <a:cs typeface="Arial"/>
                <a:sym typeface="Arial"/>
              </a:rPr>
              <a:t>Gainsville</a:t>
            </a:r>
            <a:r>
              <a:rPr lang="en" sz="1800">
                <a:highlight>
                  <a:schemeClr val="lt1"/>
                </a:highlight>
                <a:latin typeface="Arial"/>
                <a:ea typeface="Arial"/>
                <a:cs typeface="Arial"/>
                <a:sym typeface="Arial"/>
              </a:rPr>
              <a:t>, FL</a:t>
            </a:r>
            <a:endParaRPr sz="9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2400">
                <a:highlight>
                  <a:schemeClr val="lt1"/>
                </a:highlight>
                <a:latin typeface="Arial"/>
                <a:ea typeface="Arial"/>
                <a:cs typeface="Arial"/>
                <a:sym typeface="Arial"/>
              </a:rPr>
              <a:t>Registration begins March 01</a:t>
            </a:r>
            <a:br>
              <a:rPr lang="en" sz="2400">
                <a:highlight>
                  <a:schemeClr val="lt1"/>
                </a:highlight>
                <a:latin typeface="Arial"/>
                <a:ea typeface="Arial"/>
                <a:cs typeface="Arial"/>
                <a:sym typeface="Arial"/>
              </a:rPr>
            </a:br>
            <a:r>
              <a:rPr lang="en" sz="2400">
                <a:highlight>
                  <a:schemeClr val="lt1"/>
                </a:highlight>
                <a:latin typeface="Arial"/>
                <a:ea typeface="Arial"/>
                <a:cs typeface="Arial"/>
                <a:sym typeface="Arial"/>
              </a:rPr>
              <a:t>Train leaves OHBS on March 26</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2400">
                <a:highlight>
                  <a:schemeClr val="lt1"/>
                </a:highlight>
                <a:latin typeface="Arial"/>
                <a:ea typeface="Arial"/>
                <a:cs typeface="Arial"/>
                <a:sym typeface="Arial"/>
              </a:rPr>
              <a:t>Entry Delivery by April 02</a:t>
            </a:r>
            <a:br>
              <a:rPr lang="en" sz="2400">
                <a:highlight>
                  <a:schemeClr val="lt1"/>
                </a:highlight>
                <a:latin typeface="Arial"/>
                <a:ea typeface="Arial"/>
                <a:cs typeface="Arial"/>
                <a:sym typeface="Arial"/>
              </a:rPr>
            </a:br>
            <a:r>
              <a:rPr lang="en" sz="2400">
                <a:highlight>
                  <a:schemeClr val="lt1"/>
                </a:highlight>
                <a:latin typeface="Arial"/>
                <a:ea typeface="Arial"/>
                <a:cs typeface="Arial"/>
                <a:sym typeface="Arial"/>
              </a:rPr>
              <a:t>Virtual Awards on May 8th</a:t>
            </a:r>
            <a:br>
              <a:rPr lang="en" sz="2400">
                <a:highlight>
                  <a:schemeClr val="lt1"/>
                </a:highlight>
                <a:latin typeface="Arial"/>
                <a:ea typeface="Arial"/>
                <a:cs typeface="Arial"/>
                <a:sym typeface="Arial"/>
              </a:rPr>
            </a:br>
            <a:r>
              <a:rPr b="1" lang="en" sz="2400">
                <a:highlight>
                  <a:schemeClr val="lt1"/>
                </a:highlight>
                <a:latin typeface="Arial"/>
                <a:ea typeface="Arial"/>
                <a:cs typeface="Arial"/>
                <a:sym typeface="Arial"/>
              </a:rPr>
              <a:t>Limit 225 Entries!</a:t>
            </a:r>
            <a:endParaRPr b="1"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b="1" sz="2400">
              <a:highlight>
                <a:schemeClr val="lt1"/>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b="1" sz="2400">
              <a:highlight>
                <a:schemeClr val="lt1"/>
              </a:highlight>
              <a:latin typeface="Arial"/>
              <a:ea typeface="Arial"/>
              <a:cs typeface="Arial"/>
              <a:sym typeface="Arial"/>
            </a:endParaRPr>
          </a:p>
        </p:txBody>
      </p:sp>
      <p:pic>
        <p:nvPicPr>
          <p:cNvPr descr="Image" id="136" name="Google Shape;136;p27"/>
          <p:cNvPicPr preferRelativeResize="0"/>
          <p:nvPr/>
        </p:nvPicPr>
        <p:blipFill rotWithShape="1">
          <a:blip r:embed="rId3">
            <a:alphaModFix/>
          </a:blip>
          <a:srcRect b="0" l="0" r="0" t="0"/>
          <a:stretch/>
        </p:blipFill>
        <p:spPr>
          <a:xfrm>
            <a:off x="7944727" y="3981204"/>
            <a:ext cx="948925" cy="941800"/>
          </a:xfrm>
          <a:prstGeom prst="rect">
            <a:avLst/>
          </a:prstGeom>
          <a:noFill/>
          <a:ln>
            <a:noFill/>
          </a:ln>
        </p:spPr>
      </p:pic>
      <p:pic>
        <p:nvPicPr>
          <p:cNvPr id="137" name="Google Shape;137;p27"/>
          <p:cNvPicPr preferRelativeResize="0"/>
          <p:nvPr/>
        </p:nvPicPr>
        <p:blipFill>
          <a:blip r:embed="rId4">
            <a:alphaModFix/>
          </a:blip>
          <a:stretch>
            <a:fillRect/>
          </a:stretch>
        </p:blipFill>
        <p:spPr>
          <a:xfrm>
            <a:off x="97800" y="1228200"/>
            <a:ext cx="4146750" cy="26870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8"/>
          <p:cNvSpPr txBox="1"/>
          <p:nvPr>
            <p:ph type="title"/>
          </p:nvPr>
        </p:nvSpPr>
        <p:spPr>
          <a:xfrm>
            <a:off x="4451550" y="220500"/>
            <a:ext cx="4442100" cy="4702500"/>
          </a:xfrm>
          <a:prstGeom prst="rect">
            <a:avLst/>
          </a:prstGeom>
        </p:spPr>
        <p:txBody>
          <a:bodyPr anchorCtr="0" anchor="ctr" bIns="19050" lIns="19050" spcFirstLastPara="1" rIns="19050" wrap="square" tIns="19050">
            <a:noAutofit/>
          </a:bodyPr>
          <a:lstStyle/>
          <a:p>
            <a:pPr indent="0" lvl="0" marL="0" rtl="0" algn="ctr">
              <a:spcBef>
                <a:spcPts val="0"/>
              </a:spcBef>
              <a:spcAft>
                <a:spcPts val="0"/>
              </a:spcAft>
              <a:buClr>
                <a:schemeClr val="dk1"/>
              </a:buClr>
              <a:buSzPts val="1100"/>
              <a:buFont typeface="Arial"/>
              <a:buNone/>
            </a:pPr>
            <a:r>
              <a:rPr b="1" lang="en" sz="3600">
                <a:solidFill>
                  <a:srgbClr val="333333"/>
                </a:solidFill>
                <a:highlight>
                  <a:schemeClr val="lt1"/>
                </a:highlight>
                <a:latin typeface="Arial"/>
                <a:ea typeface="Arial"/>
                <a:cs typeface="Arial"/>
                <a:sym typeface="Arial"/>
              </a:rPr>
              <a:t>Coconut Cup</a:t>
            </a:r>
            <a:r>
              <a:rPr b="1" lang="en" sz="3600">
                <a:highlight>
                  <a:schemeClr val="lt1"/>
                </a:highlight>
                <a:latin typeface="Arial"/>
                <a:ea typeface="Arial"/>
                <a:cs typeface="Arial"/>
                <a:sym typeface="Arial"/>
              </a:rPr>
              <a:t> 2021</a:t>
            </a:r>
            <a:endParaRPr b="1" sz="3600">
              <a:highlight>
                <a:schemeClr val="lt1"/>
              </a:highlight>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 sz="1200">
                <a:highlight>
                  <a:schemeClr val="lt1"/>
                </a:highlight>
                <a:latin typeface="Arial"/>
                <a:ea typeface="Arial"/>
                <a:cs typeface="Arial"/>
                <a:sym typeface="Arial"/>
              </a:rPr>
              <a:t> </a:t>
            </a:r>
            <a:r>
              <a:rPr lang="en" sz="2400">
                <a:highlight>
                  <a:schemeClr val="lt1"/>
                </a:highlight>
                <a:latin typeface="Arial"/>
                <a:ea typeface="Arial"/>
                <a:cs typeface="Arial"/>
                <a:sym typeface="Arial"/>
              </a:rPr>
              <a:t>Circuit Competition</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1800">
                <a:highlight>
                  <a:schemeClr val="lt1"/>
                </a:highlight>
                <a:latin typeface="Arial"/>
                <a:ea typeface="Arial"/>
                <a:cs typeface="Arial"/>
                <a:sym typeface="Arial"/>
              </a:rPr>
              <a:t>Maimi</a:t>
            </a:r>
            <a:r>
              <a:rPr lang="en" sz="1800">
                <a:highlight>
                  <a:schemeClr val="lt1"/>
                </a:highlight>
                <a:latin typeface="Arial"/>
                <a:ea typeface="Arial"/>
                <a:cs typeface="Arial"/>
                <a:sym typeface="Arial"/>
              </a:rPr>
              <a:t>, FL</a:t>
            </a:r>
            <a:endParaRPr sz="9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2400">
                <a:highlight>
                  <a:schemeClr val="lt1"/>
                </a:highlight>
                <a:latin typeface="Arial"/>
                <a:ea typeface="Arial"/>
                <a:cs typeface="Arial"/>
                <a:sym typeface="Arial"/>
              </a:rPr>
              <a:t>Registration begins April 15</a:t>
            </a:r>
            <a:br>
              <a:rPr lang="en" sz="2400">
                <a:highlight>
                  <a:schemeClr val="lt1"/>
                </a:highlight>
                <a:latin typeface="Arial"/>
                <a:ea typeface="Arial"/>
                <a:cs typeface="Arial"/>
                <a:sym typeface="Arial"/>
              </a:rPr>
            </a:br>
            <a:r>
              <a:rPr lang="en" sz="2400">
                <a:highlight>
                  <a:schemeClr val="lt1"/>
                </a:highlight>
                <a:latin typeface="Arial"/>
                <a:ea typeface="Arial"/>
                <a:cs typeface="Arial"/>
                <a:sym typeface="Arial"/>
              </a:rPr>
              <a:t>Entry Delivery by May 6</a:t>
            </a:r>
            <a:br>
              <a:rPr lang="en" sz="2400">
                <a:highlight>
                  <a:schemeClr val="lt1"/>
                </a:highlight>
                <a:latin typeface="Arial"/>
                <a:ea typeface="Arial"/>
                <a:cs typeface="Arial"/>
                <a:sym typeface="Arial"/>
              </a:rPr>
            </a:br>
            <a:r>
              <a:rPr lang="en" sz="2400">
                <a:highlight>
                  <a:schemeClr val="lt1"/>
                </a:highlight>
                <a:latin typeface="Arial"/>
                <a:ea typeface="Arial"/>
                <a:cs typeface="Arial"/>
                <a:sym typeface="Arial"/>
              </a:rPr>
              <a:t>Virtual Awards on June 12th</a:t>
            </a:r>
            <a:br>
              <a:rPr lang="en" sz="2400">
                <a:highlight>
                  <a:schemeClr val="lt1"/>
                </a:highlight>
                <a:latin typeface="Arial"/>
                <a:ea typeface="Arial"/>
                <a:cs typeface="Arial"/>
                <a:sym typeface="Arial"/>
              </a:rPr>
            </a:br>
            <a:r>
              <a:rPr b="1" lang="en" sz="2400">
                <a:highlight>
                  <a:schemeClr val="lt1"/>
                </a:highlight>
                <a:latin typeface="Arial"/>
                <a:ea typeface="Arial"/>
                <a:cs typeface="Arial"/>
                <a:sym typeface="Arial"/>
              </a:rPr>
              <a:t>Limit 225 Entries!</a:t>
            </a:r>
            <a:endParaRPr b="1"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b="1" sz="2400">
              <a:highlight>
                <a:schemeClr val="lt1"/>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b="1" sz="2400">
              <a:highlight>
                <a:schemeClr val="lt1"/>
              </a:highlight>
              <a:latin typeface="Arial"/>
              <a:ea typeface="Arial"/>
              <a:cs typeface="Arial"/>
              <a:sym typeface="Arial"/>
            </a:endParaRPr>
          </a:p>
        </p:txBody>
      </p:sp>
      <p:pic>
        <p:nvPicPr>
          <p:cNvPr descr="Image" id="143" name="Google Shape;143;p28"/>
          <p:cNvPicPr preferRelativeResize="0"/>
          <p:nvPr/>
        </p:nvPicPr>
        <p:blipFill rotWithShape="1">
          <a:blip r:embed="rId3">
            <a:alphaModFix/>
          </a:blip>
          <a:srcRect b="0" l="0" r="0" t="0"/>
          <a:stretch/>
        </p:blipFill>
        <p:spPr>
          <a:xfrm>
            <a:off x="7944727" y="3981204"/>
            <a:ext cx="948925" cy="941800"/>
          </a:xfrm>
          <a:prstGeom prst="rect">
            <a:avLst/>
          </a:prstGeom>
          <a:noFill/>
          <a:ln>
            <a:noFill/>
          </a:ln>
        </p:spPr>
      </p:pic>
      <p:pic>
        <p:nvPicPr>
          <p:cNvPr id="144" name="Google Shape;144;p28"/>
          <p:cNvPicPr preferRelativeResize="0"/>
          <p:nvPr/>
        </p:nvPicPr>
        <p:blipFill>
          <a:blip r:embed="rId4">
            <a:alphaModFix/>
          </a:blip>
          <a:stretch>
            <a:fillRect/>
          </a:stretch>
        </p:blipFill>
        <p:spPr>
          <a:xfrm>
            <a:off x="152400" y="152400"/>
            <a:ext cx="2880355" cy="48387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9"/>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Special categories and underrepresented</a:t>
            </a:r>
            <a:endParaRPr/>
          </a:p>
        </p:txBody>
      </p:sp>
      <p:sp>
        <p:nvSpPr>
          <p:cNvPr id="150" name="Google Shape;150;p29"/>
          <p:cNvSpPr txBox="1"/>
          <p:nvPr/>
        </p:nvSpPr>
        <p:spPr>
          <a:xfrm>
            <a:off x="393125" y="1157550"/>
            <a:ext cx="47067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Our Competition chairpeople are working to help you do better in circuit </a:t>
            </a:r>
            <a:r>
              <a:rPr lang="en" sz="2000"/>
              <a:t>competitions</a:t>
            </a:r>
            <a:r>
              <a:rPr lang="en" sz="2000"/>
              <a:t>!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Check the Brewers Anonymous FB events for these comps to see the data.</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Many styles have very few entries in these competitions, so picking an underrepresented style gives you better odds of winning a medal!</a:t>
            </a:r>
            <a:endParaRPr sz="2000"/>
          </a:p>
        </p:txBody>
      </p:sp>
      <p:sp>
        <p:nvSpPr>
          <p:cNvPr id="151" name="Google Shape;151;p29"/>
          <p:cNvSpPr txBox="1"/>
          <p:nvPr/>
        </p:nvSpPr>
        <p:spPr>
          <a:xfrm>
            <a:off x="5187175" y="1244925"/>
            <a:ext cx="3767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Chairperson: Mark 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Chairperson: Clint S.</a:t>
            </a:r>
            <a:endParaRPr sz="2000"/>
          </a:p>
        </p:txBody>
      </p:sp>
      <p:pic>
        <p:nvPicPr>
          <p:cNvPr id="152" name="Google Shape;152;p29"/>
          <p:cNvPicPr preferRelativeResize="0"/>
          <p:nvPr/>
        </p:nvPicPr>
        <p:blipFill>
          <a:blip r:embed="rId3">
            <a:alphaModFix/>
          </a:blip>
          <a:stretch>
            <a:fillRect/>
          </a:stretch>
        </p:blipFill>
        <p:spPr>
          <a:xfrm>
            <a:off x="5252225" y="2505525"/>
            <a:ext cx="3335204" cy="22229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0"/>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What’s my style?!</a:t>
            </a:r>
            <a:endParaRPr/>
          </a:p>
        </p:txBody>
      </p:sp>
      <p:sp>
        <p:nvSpPr>
          <p:cNvPr id="158" name="Google Shape;158;p30"/>
          <p:cNvSpPr txBox="1"/>
          <p:nvPr/>
        </p:nvSpPr>
        <p:spPr>
          <a:xfrm>
            <a:off x="791250" y="956700"/>
            <a:ext cx="75615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When</a:t>
            </a:r>
            <a:r>
              <a:rPr lang="en" sz="2000"/>
              <a:t>: March 16th</a:t>
            </a:r>
            <a:endParaRPr sz="2000"/>
          </a:p>
          <a:p>
            <a:pPr indent="0" lvl="0" marL="0" rtl="0" algn="l">
              <a:spcBef>
                <a:spcPts val="0"/>
              </a:spcBef>
              <a:spcAft>
                <a:spcPts val="0"/>
              </a:spcAft>
              <a:buNone/>
            </a:pPr>
            <a:br>
              <a:rPr lang="en" sz="2000"/>
            </a:br>
            <a:r>
              <a:rPr b="1" lang="en" sz="2000"/>
              <a:t>Where</a:t>
            </a:r>
            <a:r>
              <a:rPr lang="en" sz="2000"/>
              <a:t>: Leave a beer, take a beer Fridge in the OHBS </a:t>
            </a:r>
            <a:endParaRPr sz="2000"/>
          </a:p>
          <a:p>
            <a:pPr indent="0" lvl="0" marL="0" rtl="0" algn="l">
              <a:spcBef>
                <a:spcPts val="0"/>
              </a:spcBef>
              <a:spcAft>
                <a:spcPts val="0"/>
              </a:spcAft>
              <a:buNone/>
            </a:pPr>
            <a:r>
              <a:rPr lang="en" sz="2000"/>
              <a:t>Warehouse.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b="1" lang="en" sz="2000"/>
              <a:t>Who</a:t>
            </a:r>
            <a:r>
              <a:rPr lang="en" sz="2000"/>
              <a:t>: Anyone submitting a beer to a comp but not sure what style to submit it as.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b="1" lang="en" sz="2000"/>
              <a:t>What</a:t>
            </a:r>
            <a:r>
              <a:rPr lang="en" sz="2000"/>
              <a:t>: Drop off TWO bottles of your beer(s) with Your name and what style(s) you were considering submitting it under. Judges will pick those beers up on the 16th and provide feedback as to what category to Submit the beer as.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charity are you passionate about?</a:t>
            </a:r>
            <a:endParaRPr/>
          </a:p>
        </p:txBody>
      </p:sp>
      <p:sp>
        <p:nvSpPr>
          <p:cNvPr id="164" name="Google Shape;164;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partnering with Hops Brew Hope this year to give back more to our community. </a:t>
            </a:r>
            <a:br>
              <a:rPr lang="en"/>
            </a:br>
            <a:br>
              <a:rPr lang="en"/>
            </a:br>
            <a:r>
              <a:rPr lang="en"/>
              <a:t>Hot N Humid 2021 is looking to partner with a local charity and Hops Brew Hope will help us do that. </a:t>
            </a:r>
            <a:endParaRPr/>
          </a:p>
          <a:p>
            <a:pPr indent="0" lvl="0" marL="0" rtl="0" algn="l">
              <a:spcBef>
                <a:spcPts val="1600"/>
              </a:spcBef>
              <a:spcAft>
                <a:spcPts val="1600"/>
              </a:spcAft>
              <a:buNone/>
            </a:pPr>
            <a:r>
              <a:rPr lang="en"/>
              <a:t>Now we want to know what you are passionate about?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2"/>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BJCP Training!</a:t>
            </a:r>
            <a:endParaRPr/>
          </a:p>
        </p:txBody>
      </p:sp>
      <p:pic>
        <p:nvPicPr>
          <p:cNvPr id="170" name="Google Shape;170;p32"/>
          <p:cNvPicPr preferRelativeResize="0"/>
          <p:nvPr/>
        </p:nvPicPr>
        <p:blipFill>
          <a:blip r:embed="rId3">
            <a:alphaModFix/>
          </a:blip>
          <a:stretch>
            <a:fillRect/>
          </a:stretch>
        </p:blipFill>
        <p:spPr>
          <a:xfrm>
            <a:off x="5036550" y="1087375"/>
            <a:ext cx="2084150" cy="2020150"/>
          </a:xfrm>
          <a:prstGeom prst="rect">
            <a:avLst/>
          </a:prstGeom>
          <a:noFill/>
          <a:ln>
            <a:noFill/>
          </a:ln>
        </p:spPr>
      </p:pic>
      <p:sp>
        <p:nvSpPr>
          <p:cNvPr id="171" name="Google Shape;171;p32"/>
          <p:cNvSpPr txBox="1"/>
          <p:nvPr/>
        </p:nvSpPr>
        <p:spPr>
          <a:xfrm>
            <a:off x="666750" y="885050"/>
            <a:ext cx="3717000" cy="38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When</a:t>
            </a:r>
            <a:r>
              <a:rPr lang="en"/>
              <a:t>: Feb 22nd @ 7pm</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Where</a:t>
            </a:r>
            <a:r>
              <a:rPr lang="en"/>
              <a:t>: Zoom</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Who</a:t>
            </a:r>
            <a:r>
              <a:rPr lang="en"/>
              <a:t>: anyone interested in learning more about the Beer Judge Certification Program, BJCP and wants to test their </a:t>
            </a:r>
            <a:r>
              <a:rPr lang="en"/>
              <a:t>knowledge</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What</a:t>
            </a:r>
            <a:r>
              <a:rPr lang="en"/>
              <a:t>: Guided Tasting and Scoresheet practice. A</a:t>
            </a:r>
            <a:r>
              <a:rPr lang="en"/>
              <a:t>nyone wanting to attend our remote BJCP judging training will need to pick up the following 3 beers: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Cackler IPA from RockPit Brewing</a:t>
            </a:r>
            <a:endParaRPr/>
          </a:p>
          <a:p>
            <a:pPr indent="0" lvl="0" marL="0" rtl="0" algn="l">
              <a:spcBef>
                <a:spcPts val="0"/>
              </a:spcBef>
              <a:spcAft>
                <a:spcPts val="0"/>
              </a:spcAft>
              <a:buNone/>
            </a:pPr>
            <a:r>
              <a:rPr lang="en"/>
              <a:t>- Moonboots IPA from Sideward Brewing</a:t>
            </a:r>
            <a:endParaRPr/>
          </a:p>
          <a:p>
            <a:pPr indent="0" lvl="0" marL="0" rtl="0" algn="l">
              <a:spcBef>
                <a:spcPts val="0"/>
              </a:spcBef>
              <a:spcAft>
                <a:spcPts val="0"/>
              </a:spcAft>
              <a:buNone/>
            </a:pPr>
            <a:r>
              <a:rPr lang="en"/>
              <a:t>- Circa 2000 IPA from Tactical Brewing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72" name="Google Shape;172;p32"/>
          <p:cNvPicPr preferRelativeResize="0"/>
          <p:nvPr/>
        </p:nvPicPr>
        <p:blipFill>
          <a:blip r:embed="rId4">
            <a:alphaModFix/>
          </a:blip>
          <a:stretch>
            <a:fillRect/>
          </a:stretch>
        </p:blipFill>
        <p:spPr>
          <a:xfrm>
            <a:off x="7997200" y="4032975"/>
            <a:ext cx="811275" cy="803825"/>
          </a:xfrm>
          <a:prstGeom prst="rect">
            <a:avLst/>
          </a:prstGeom>
          <a:noFill/>
          <a:ln>
            <a:noFill/>
          </a:ln>
        </p:spPr>
      </p:pic>
      <p:sp>
        <p:nvSpPr>
          <p:cNvPr id="173" name="Google Shape;173;p32"/>
          <p:cNvSpPr txBox="1"/>
          <p:nvPr/>
        </p:nvSpPr>
        <p:spPr>
          <a:xfrm>
            <a:off x="4442125" y="3467975"/>
            <a:ext cx="32730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If you have have any questions feel free to reach out to Gary F.</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Also check out our Brewers Anonymous BJCP Training Facebook Group</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3"/>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New BJCP Judges!</a:t>
            </a:r>
            <a:endParaRPr/>
          </a:p>
        </p:txBody>
      </p:sp>
      <p:sp>
        <p:nvSpPr>
          <p:cNvPr id="179" name="Google Shape;179;p33"/>
          <p:cNvSpPr txBox="1"/>
          <p:nvPr/>
        </p:nvSpPr>
        <p:spPr>
          <a:xfrm>
            <a:off x="613725" y="1432000"/>
            <a:ext cx="3146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Passed Online </a:t>
            </a:r>
            <a:r>
              <a:rPr lang="en"/>
              <a:t>Entrance</a:t>
            </a:r>
            <a:r>
              <a:rPr lang="en"/>
              <a:t> Exam</a:t>
            </a:r>
            <a:br>
              <a:rPr lang="en"/>
            </a:br>
            <a:br>
              <a:rPr lang="en"/>
            </a:br>
            <a:r>
              <a:rPr lang="en"/>
              <a:t>Congrats to George Black</a:t>
            </a:r>
            <a:endParaRPr/>
          </a:p>
        </p:txBody>
      </p:sp>
      <p:sp>
        <p:nvSpPr>
          <p:cNvPr id="180" name="Google Shape;180;p33"/>
          <p:cNvSpPr txBox="1"/>
          <p:nvPr/>
        </p:nvSpPr>
        <p:spPr>
          <a:xfrm>
            <a:off x="4296000" y="1539150"/>
            <a:ext cx="41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Passed Tasting Exam:</a:t>
            </a:r>
            <a:endParaRPr/>
          </a:p>
        </p:txBody>
      </p:sp>
      <p:pic>
        <p:nvPicPr>
          <p:cNvPr id="181" name="Google Shape;181;p33"/>
          <p:cNvPicPr preferRelativeResize="0"/>
          <p:nvPr/>
        </p:nvPicPr>
        <p:blipFill>
          <a:blip r:embed="rId3">
            <a:alphaModFix/>
          </a:blip>
          <a:stretch>
            <a:fillRect/>
          </a:stretch>
        </p:blipFill>
        <p:spPr>
          <a:xfrm>
            <a:off x="3760125" y="3555650"/>
            <a:ext cx="1477350" cy="1431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4"/>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b="1" lang="en">
                <a:latin typeface="Helvetica Neue"/>
                <a:ea typeface="Helvetica Neue"/>
                <a:cs typeface="Helvetica Neue"/>
                <a:sym typeface="Helvetica Neue"/>
              </a:rPr>
              <a:t>Interested in getting more involved?!</a:t>
            </a:r>
            <a:endParaRPr b="1">
              <a:latin typeface="Helvetica Neue"/>
              <a:ea typeface="Helvetica Neue"/>
              <a:cs typeface="Helvetica Neue"/>
              <a:sym typeface="Helvetica Neue"/>
            </a:endParaRPr>
          </a:p>
        </p:txBody>
      </p:sp>
      <p:sp>
        <p:nvSpPr>
          <p:cNvPr id="187" name="Google Shape;187;p34"/>
          <p:cNvSpPr txBox="1"/>
          <p:nvPr/>
        </p:nvSpPr>
        <p:spPr>
          <a:xfrm>
            <a:off x="798800" y="1422250"/>
            <a:ext cx="7810500" cy="29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If you are interested in participating as a chairperson for any of the chairs or have an idea for something to help the club please </a:t>
            </a:r>
            <a:r>
              <a:rPr lang="en" sz="2400"/>
              <a:t>don't</a:t>
            </a:r>
            <a:r>
              <a:rPr lang="en" sz="2400"/>
              <a:t> </a:t>
            </a:r>
            <a:r>
              <a:rPr lang="en" sz="2400"/>
              <a:t>hesitate</a:t>
            </a:r>
            <a:r>
              <a:rPr lang="en" sz="2400"/>
              <a:t> to reach out to me and lets get you involved!</a:t>
            </a:r>
            <a:br>
              <a:rPr lang="en" sz="2400"/>
            </a:br>
            <a:br>
              <a:rPr lang="en" sz="2400"/>
            </a:br>
            <a:r>
              <a:rPr lang="en" sz="2400"/>
              <a:t>Email me at </a:t>
            </a:r>
            <a:r>
              <a:rPr lang="en" sz="2400" u="sng">
                <a:solidFill>
                  <a:schemeClr val="hlink"/>
                </a:solidFill>
                <a:hlinkClick r:id="rId3"/>
              </a:rPr>
              <a:t>Chris@brewersAnonymous.org</a:t>
            </a:r>
            <a:endParaRPr sz="2400"/>
          </a:p>
          <a:p>
            <a:pPr indent="0" lvl="0" marL="0" rtl="0" algn="l">
              <a:spcBef>
                <a:spcPts val="0"/>
              </a:spcBef>
              <a:spcAft>
                <a:spcPts val="0"/>
              </a:spcAft>
              <a:buNone/>
            </a:pPr>
            <a:r>
              <a:t/>
            </a:r>
            <a:endParaRPr sz="2400"/>
          </a:p>
        </p:txBody>
      </p:sp>
      <p:pic>
        <p:nvPicPr>
          <p:cNvPr descr="navigation-logo.png" id="188" name="Google Shape;188;p34"/>
          <p:cNvPicPr preferRelativeResize="0"/>
          <p:nvPr/>
        </p:nvPicPr>
        <p:blipFill rotWithShape="1">
          <a:blip r:embed="rId4">
            <a:alphaModFix/>
          </a:blip>
          <a:srcRect b="0" l="0" r="0" t="0"/>
          <a:stretch/>
        </p:blipFill>
        <p:spPr>
          <a:xfrm>
            <a:off x="666744" y="4383550"/>
            <a:ext cx="1304926" cy="45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5"/>
          <p:cNvSpPr txBox="1"/>
          <p:nvPr/>
        </p:nvSpPr>
        <p:spPr>
          <a:xfrm>
            <a:off x="1913525" y="1138625"/>
            <a:ext cx="6276300" cy="3361800"/>
          </a:xfrm>
          <a:prstGeom prst="rect">
            <a:avLst/>
          </a:prstGeom>
          <a:noFill/>
          <a:ln>
            <a:noFill/>
          </a:ln>
        </p:spPr>
        <p:txBody>
          <a:bodyPr anchorCtr="0" anchor="ctr" bIns="19050" lIns="19050" spcFirstLastPara="1" rIns="19050" wrap="square" tIns="19050">
            <a:noAutofit/>
          </a:bodyPr>
          <a:lstStyle/>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Club Meeting</a:t>
            </a:r>
            <a:r>
              <a:rPr lang="en" sz="1800">
                <a:solidFill>
                  <a:schemeClr val="dk1"/>
                </a:solidFill>
                <a:highlight>
                  <a:schemeClr val="lt1"/>
                </a:highlight>
              </a:rPr>
              <a:t>: March 19th @ 7:00pm</a:t>
            </a:r>
            <a:br>
              <a:rPr lang="en" sz="1800">
                <a:solidFill>
                  <a:schemeClr val="dk1"/>
                </a:solidFill>
                <a:highlight>
                  <a:schemeClr val="lt1"/>
                </a:highlight>
              </a:rPr>
            </a:br>
            <a:r>
              <a:rPr b="1" lang="en" sz="1800">
                <a:solidFill>
                  <a:schemeClr val="dk1"/>
                </a:solidFill>
                <a:highlight>
                  <a:schemeClr val="lt1"/>
                </a:highlight>
              </a:rPr>
              <a:t>BJCP Guided Tasting</a:t>
            </a:r>
            <a:r>
              <a:rPr lang="en" sz="1800">
                <a:solidFill>
                  <a:schemeClr val="dk1"/>
                </a:solidFill>
                <a:highlight>
                  <a:schemeClr val="lt1"/>
                </a:highlight>
              </a:rPr>
              <a:t>: February 22nd</a:t>
            </a:r>
            <a:endParaRPr sz="18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Hurricane Blow-Off Registration Opens</a:t>
            </a:r>
            <a:r>
              <a:rPr lang="en" sz="1800">
                <a:solidFill>
                  <a:schemeClr val="dk1"/>
                </a:solidFill>
                <a:highlight>
                  <a:schemeClr val="lt1"/>
                </a:highlight>
              </a:rPr>
              <a:t>: March 1st</a:t>
            </a:r>
            <a:endParaRPr sz="18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Hogtown Brew-Off Registration Opens</a:t>
            </a:r>
            <a:r>
              <a:rPr lang="en" sz="1800">
                <a:solidFill>
                  <a:schemeClr val="dk1"/>
                </a:solidFill>
                <a:highlight>
                  <a:schemeClr val="lt1"/>
                </a:highlight>
              </a:rPr>
              <a:t>: March 1st</a:t>
            </a:r>
            <a:endParaRPr sz="18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What’s My Style? (Deadline)</a:t>
            </a:r>
            <a:r>
              <a:rPr lang="en" sz="1800">
                <a:solidFill>
                  <a:schemeClr val="dk1"/>
                </a:solidFill>
                <a:highlight>
                  <a:schemeClr val="lt1"/>
                </a:highlight>
              </a:rPr>
              <a:t>: March 16th</a:t>
            </a:r>
            <a:endParaRPr sz="1800">
              <a:highlight>
                <a:srgbClr val="FFFFFF"/>
              </a:highlight>
            </a:endParaRPr>
          </a:p>
        </p:txBody>
      </p:sp>
      <p:sp>
        <p:nvSpPr>
          <p:cNvPr id="194" name="Google Shape;194;p35"/>
          <p:cNvSpPr txBox="1"/>
          <p:nvPr/>
        </p:nvSpPr>
        <p:spPr>
          <a:xfrm>
            <a:off x="1214516" y="-239697"/>
            <a:ext cx="6975300" cy="1715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5400"/>
              <a:buFont typeface="Helvetica Neue Light"/>
              <a:buNone/>
            </a:pPr>
            <a:r>
              <a:rPr b="0" i="0" lang="en" sz="5400" u="none" cap="none" strike="noStrike">
                <a:solidFill>
                  <a:srgbClr val="000000"/>
                </a:solidFill>
                <a:latin typeface="Helvetica Neue Light"/>
                <a:ea typeface="Helvetica Neue Light"/>
                <a:cs typeface="Helvetica Neue Light"/>
                <a:sym typeface="Helvetica Neue Light"/>
              </a:rPr>
              <a:t>Upcoming Events</a:t>
            </a:r>
            <a:endParaRPr sz="500"/>
          </a:p>
        </p:txBody>
      </p:sp>
      <p:pic>
        <p:nvPicPr>
          <p:cNvPr descr="OHBS copy.png" id="195" name="Google Shape;195;p35"/>
          <p:cNvPicPr preferRelativeResize="0"/>
          <p:nvPr/>
        </p:nvPicPr>
        <p:blipFill rotWithShape="1">
          <a:blip r:embed="rId3">
            <a:alphaModFix/>
          </a:blip>
          <a:srcRect b="0" l="0" r="0" t="0"/>
          <a:stretch/>
        </p:blipFill>
        <p:spPr>
          <a:xfrm>
            <a:off x="355498" y="3564898"/>
            <a:ext cx="1435550" cy="1424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6"/>
          <p:cNvSpPr txBox="1"/>
          <p:nvPr>
            <p:ph idx="4294967295" type="body"/>
          </p:nvPr>
        </p:nvSpPr>
        <p:spPr>
          <a:xfrm>
            <a:off x="1735022" y="3411774"/>
            <a:ext cx="5673900" cy="1580700"/>
          </a:xfrm>
          <a:prstGeom prst="rect">
            <a:avLst/>
          </a:prstGeom>
          <a:noFill/>
          <a:ln>
            <a:noFill/>
          </a:ln>
        </p:spPr>
        <p:txBody>
          <a:bodyPr anchorCtr="0" anchor="t"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3600"/>
              <a:buFont typeface="Helvetica Neue"/>
              <a:buNone/>
            </a:pPr>
            <a:r>
              <a:rPr lang="en" sz="3600"/>
              <a:t>Thank You!</a:t>
            </a:r>
            <a:endParaRPr/>
          </a:p>
        </p:txBody>
      </p:sp>
      <p:pic>
        <p:nvPicPr>
          <p:cNvPr descr="Logo Circle.png" id="201" name="Google Shape;201;p36"/>
          <p:cNvPicPr preferRelativeResize="0"/>
          <p:nvPr/>
        </p:nvPicPr>
        <p:blipFill rotWithShape="1">
          <a:blip r:embed="rId3">
            <a:alphaModFix/>
          </a:blip>
          <a:srcRect b="0" l="0" r="0" t="0"/>
          <a:stretch/>
        </p:blipFill>
        <p:spPr>
          <a:xfrm>
            <a:off x="3226594" y="246400"/>
            <a:ext cx="2690813" cy="2633663"/>
          </a:xfrm>
          <a:prstGeom prst="rect">
            <a:avLst/>
          </a:prstGeom>
          <a:noFill/>
          <a:ln>
            <a:noFill/>
          </a:ln>
        </p:spPr>
      </p:pic>
      <p:sp>
        <p:nvSpPr>
          <p:cNvPr id="202" name="Google Shape;202;p36"/>
          <p:cNvSpPr txBox="1"/>
          <p:nvPr/>
        </p:nvSpPr>
        <p:spPr>
          <a:xfrm>
            <a:off x="1586972" y="2829471"/>
            <a:ext cx="5970000" cy="4053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2400"/>
              <a:buFont typeface="Helvetica Neue"/>
              <a:buNone/>
            </a:pPr>
            <a:r>
              <a:rPr b="1" i="0" lang="en" sz="2400" u="none" cap="none" strike="noStrike">
                <a:solidFill>
                  <a:srgbClr val="000000"/>
                </a:solidFill>
                <a:latin typeface="Helvetica Neue"/>
                <a:ea typeface="Helvetica Neue"/>
                <a:cs typeface="Helvetica Neue"/>
                <a:sym typeface="Helvetica Neue"/>
              </a:rPr>
              <a:t>20</a:t>
            </a:r>
            <a:r>
              <a:rPr b="1" lang="en" sz="2400">
                <a:latin typeface="Helvetica Neue"/>
                <a:ea typeface="Helvetica Neue"/>
                <a:cs typeface="Helvetica Neue"/>
                <a:sym typeface="Helvetica Neue"/>
              </a:rPr>
              <a:t>19</a:t>
            </a:r>
            <a:r>
              <a:rPr b="1" i="0" lang="en" sz="2400" u="none" cap="none" strike="noStrike">
                <a:solidFill>
                  <a:srgbClr val="000000"/>
                </a:solidFill>
                <a:latin typeface="Helvetica Neue"/>
                <a:ea typeface="Helvetica Neue"/>
                <a:cs typeface="Helvetica Neue"/>
                <a:sym typeface="Helvetica Neue"/>
              </a:rPr>
              <a:t> Florida Homebrew Club of the Year</a:t>
            </a:r>
            <a:endParaRPr sz="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9"/>
          <p:cNvSpPr txBox="1"/>
          <p:nvPr>
            <p:ph idx="4294967295" type="ctrTitle"/>
          </p:nvPr>
        </p:nvSpPr>
        <p:spPr>
          <a:xfrm>
            <a:off x="1084380" y="8725"/>
            <a:ext cx="6975300" cy="1715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5400"/>
              <a:buFont typeface="Helvetica Neue Light"/>
              <a:buNone/>
            </a:pPr>
            <a:r>
              <a:rPr b="0" i="0" lang="en" sz="5400" u="none" cap="none" strike="noStrike">
                <a:solidFill>
                  <a:srgbClr val="000000"/>
                </a:solidFill>
                <a:latin typeface="Helvetica Neue Light"/>
                <a:ea typeface="Helvetica Neue Light"/>
                <a:cs typeface="Helvetica Neue Light"/>
                <a:sym typeface="Helvetica Neue Light"/>
              </a:rPr>
              <a:t>Club Motto</a:t>
            </a:r>
            <a:endParaRPr/>
          </a:p>
        </p:txBody>
      </p:sp>
      <p:sp>
        <p:nvSpPr>
          <p:cNvPr id="76" name="Google Shape;76;p19"/>
          <p:cNvSpPr txBox="1"/>
          <p:nvPr/>
        </p:nvSpPr>
        <p:spPr>
          <a:xfrm>
            <a:off x="70279" y="1701740"/>
            <a:ext cx="9003600" cy="22383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5400"/>
              <a:buFont typeface="Helvetica Neue Light"/>
              <a:buNone/>
            </a:pPr>
            <a:r>
              <a:rPr b="0" i="0" lang="en" sz="5400" u="none" cap="none" strike="noStrike">
                <a:solidFill>
                  <a:srgbClr val="000000"/>
                </a:solidFill>
                <a:latin typeface="Helvetica Neue Light"/>
                <a:ea typeface="Helvetica Neue Light"/>
                <a:cs typeface="Helvetica Neue Light"/>
                <a:sym typeface="Helvetica Neue Light"/>
              </a:rPr>
              <a:t>Strength Through Unity, </a:t>
            </a:r>
            <a:endParaRPr sz="500"/>
          </a:p>
          <a:p>
            <a:pPr indent="0" lvl="0" marL="0" marR="0" rtl="0" algn="ctr">
              <a:lnSpc>
                <a:spcPct val="100000"/>
              </a:lnSpc>
              <a:spcBef>
                <a:spcPts val="0"/>
              </a:spcBef>
              <a:spcAft>
                <a:spcPts val="0"/>
              </a:spcAft>
              <a:buClr>
                <a:srgbClr val="000000"/>
              </a:buClr>
              <a:buSzPts val="5400"/>
              <a:buFont typeface="Helvetica Neue Light"/>
              <a:buNone/>
            </a:pPr>
            <a:r>
              <a:rPr b="0" i="0" lang="en" sz="5400" u="none" cap="none" strike="noStrike">
                <a:solidFill>
                  <a:srgbClr val="000000"/>
                </a:solidFill>
                <a:latin typeface="Helvetica Neue Light"/>
                <a:ea typeface="Helvetica Neue Light"/>
                <a:cs typeface="Helvetica Neue Light"/>
                <a:sym typeface="Helvetica Neue Light"/>
              </a:rPr>
              <a:t>Unity Through Zymurgy</a:t>
            </a:r>
            <a:endParaRPr sz="500"/>
          </a:p>
          <a:p>
            <a:pPr indent="0" lvl="0" marL="0" marR="0" rtl="0" algn="l">
              <a:lnSpc>
                <a:spcPct val="100000"/>
              </a:lnSpc>
              <a:spcBef>
                <a:spcPts val="0"/>
              </a:spcBef>
              <a:spcAft>
                <a:spcPts val="0"/>
              </a:spcAft>
              <a:buClr>
                <a:srgbClr val="000000"/>
              </a:buClr>
              <a:buSzPts val="5400"/>
              <a:buFont typeface="Helvetica Neue Light"/>
              <a:buNone/>
            </a:pPr>
            <a:r>
              <a:t/>
            </a:r>
            <a:endParaRPr b="0" i="0" sz="5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0"/>
          <p:cNvSpPr txBox="1"/>
          <p:nvPr>
            <p:ph idx="4294967295" type="title"/>
          </p:nvPr>
        </p:nvSpPr>
        <p:spPr>
          <a:xfrm>
            <a:off x="666750" y="30051"/>
            <a:ext cx="7810500" cy="855000"/>
          </a:xfrm>
          <a:prstGeom prst="rect">
            <a:avLst/>
          </a:prstGeom>
          <a:noFill/>
          <a:ln>
            <a:noFill/>
          </a:ln>
        </p:spPr>
        <p:txBody>
          <a:bodyPr anchorCtr="0" anchor="b"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4200"/>
              <a:buFont typeface="Helvetica Neue Light"/>
              <a:buNone/>
            </a:pPr>
            <a:r>
              <a:rPr lang="en">
                <a:latin typeface="Helvetica Neue Light"/>
                <a:ea typeface="Helvetica Neue Light"/>
                <a:cs typeface="Helvetica Neue Light"/>
                <a:sym typeface="Helvetica Neue Light"/>
              </a:rPr>
              <a:t>Thank you Supporters!</a:t>
            </a:r>
            <a:endParaRPr/>
          </a:p>
        </p:txBody>
      </p:sp>
      <p:pic>
        <p:nvPicPr>
          <p:cNvPr descr="Tactical .png" id="82" name="Google Shape;82;p20"/>
          <p:cNvPicPr preferRelativeResize="0"/>
          <p:nvPr/>
        </p:nvPicPr>
        <p:blipFill rotWithShape="1">
          <a:blip r:embed="rId3">
            <a:alphaModFix/>
          </a:blip>
          <a:srcRect b="0" l="0" r="0" t="0"/>
          <a:stretch/>
        </p:blipFill>
        <p:spPr>
          <a:xfrm>
            <a:off x="3025545" y="3915355"/>
            <a:ext cx="3092910" cy="909303"/>
          </a:xfrm>
          <a:prstGeom prst="rect">
            <a:avLst/>
          </a:prstGeom>
          <a:noFill/>
          <a:ln>
            <a:noFill/>
          </a:ln>
        </p:spPr>
      </p:pic>
      <p:pic>
        <p:nvPicPr>
          <p:cNvPr descr="Image" id="83" name="Google Shape;83;p20"/>
          <p:cNvPicPr preferRelativeResize="0"/>
          <p:nvPr/>
        </p:nvPicPr>
        <p:blipFill rotWithShape="1">
          <a:blip r:embed="rId4">
            <a:alphaModFix/>
          </a:blip>
          <a:srcRect b="0" l="0" r="0" t="0"/>
          <a:stretch/>
        </p:blipFill>
        <p:spPr>
          <a:xfrm>
            <a:off x="1971683" y="1022290"/>
            <a:ext cx="2246155" cy="2246155"/>
          </a:xfrm>
          <a:prstGeom prst="rect">
            <a:avLst/>
          </a:prstGeom>
          <a:noFill/>
          <a:ln>
            <a:noFill/>
          </a:ln>
        </p:spPr>
      </p:pic>
      <p:pic>
        <p:nvPicPr>
          <p:cNvPr descr="Image" id="84" name="Google Shape;84;p20"/>
          <p:cNvPicPr preferRelativeResize="0"/>
          <p:nvPr/>
        </p:nvPicPr>
        <p:blipFill rotWithShape="1">
          <a:blip r:embed="rId5">
            <a:alphaModFix/>
          </a:blip>
          <a:srcRect b="0" l="0" r="0" t="0"/>
          <a:stretch/>
        </p:blipFill>
        <p:spPr>
          <a:xfrm>
            <a:off x="7286414" y="3376146"/>
            <a:ext cx="1640166" cy="1627865"/>
          </a:xfrm>
          <a:prstGeom prst="rect">
            <a:avLst/>
          </a:prstGeom>
          <a:noFill/>
          <a:ln>
            <a:noFill/>
          </a:ln>
        </p:spPr>
      </p:pic>
      <p:pic>
        <p:nvPicPr>
          <p:cNvPr descr="Broken-Strings-Logo-Vector-File.png" id="85" name="Google Shape;85;p20"/>
          <p:cNvPicPr preferRelativeResize="0"/>
          <p:nvPr/>
        </p:nvPicPr>
        <p:blipFill rotWithShape="1">
          <a:blip r:embed="rId6">
            <a:alphaModFix/>
          </a:blip>
          <a:srcRect b="0" l="0" r="0" t="0"/>
          <a:stretch/>
        </p:blipFill>
        <p:spPr>
          <a:xfrm>
            <a:off x="208240" y="3405684"/>
            <a:ext cx="1776985" cy="1568790"/>
          </a:xfrm>
          <a:prstGeom prst="rect">
            <a:avLst/>
          </a:prstGeom>
          <a:noFill/>
          <a:ln>
            <a:noFill/>
          </a:ln>
        </p:spPr>
      </p:pic>
      <p:pic>
        <p:nvPicPr>
          <p:cNvPr descr="OHBS copy.png" id="86" name="Google Shape;86;p20"/>
          <p:cNvPicPr preferRelativeResize="0"/>
          <p:nvPr/>
        </p:nvPicPr>
        <p:blipFill rotWithShape="1">
          <a:blip r:embed="rId7">
            <a:alphaModFix/>
          </a:blip>
          <a:srcRect b="0" l="0" r="0" t="0"/>
          <a:stretch/>
        </p:blipFill>
        <p:spPr>
          <a:xfrm>
            <a:off x="4708367" y="1160463"/>
            <a:ext cx="1985145" cy="1969756"/>
          </a:xfrm>
          <a:prstGeom prst="rect">
            <a:avLst/>
          </a:prstGeom>
          <a:noFill/>
          <a:ln>
            <a:noFill/>
          </a:ln>
        </p:spPr>
      </p:pic>
      <p:pic>
        <p:nvPicPr>
          <p:cNvPr descr="navigation-logo.png" id="87" name="Google Shape;87;p20"/>
          <p:cNvPicPr preferRelativeResize="0"/>
          <p:nvPr/>
        </p:nvPicPr>
        <p:blipFill rotWithShape="1">
          <a:blip r:embed="rId8">
            <a:alphaModFix/>
          </a:blip>
          <a:srcRect b="0" l="0" r="0" t="0"/>
          <a:stretch/>
        </p:blipFill>
        <p:spPr>
          <a:xfrm>
            <a:off x="267344" y="1782525"/>
            <a:ext cx="1304926" cy="457200"/>
          </a:xfrm>
          <a:prstGeom prst="rect">
            <a:avLst/>
          </a:prstGeom>
          <a:noFill/>
          <a:ln>
            <a:noFill/>
          </a:ln>
        </p:spPr>
      </p:pic>
      <p:pic>
        <p:nvPicPr>
          <p:cNvPr id="88" name="Google Shape;88;p20"/>
          <p:cNvPicPr preferRelativeResize="0"/>
          <p:nvPr/>
        </p:nvPicPr>
        <p:blipFill>
          <a:blip r:embed="rId9">
            <a:alphaModFix/>
          </a:blip>
          <a:stretch>
            <a:fillRect/>
          </a:stretch>
        </p:blipFill>
        <p:spPr>
          <a:xfrm>
            <a:off x="7439025" y="1616251"/>
            <a:ext cx="1038225" cy="102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1"/>
          <p:cNvSpPr txBox="1"/>
          <p:nvPr>
            <p:ph type="title"/>
          </p:nvPr>
        </p:nvSpPr>
        <p:spPr>
          <a:xfrm>
            <a:off x="666750" y="30051"/>
            <a:ext cx="7810500" cy="855000"/>
          </a:xfrm>
          <a:prstGeom prst="rect">
            <a:avLst/>
          </a:prstGeom>
          <a:noFill/>
          <a:ln>
            <a:noFill/>
          </a:ln>
        </p:spPr>
        <p:txBody>
          <a:bodyPr anchorCtr="0" anchor="b"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4200"/>
              <a:buFont typeface="Helvetica Neue Light"/>
              <a:buNone/>
            </a:pPr>
            <a:r>
              <a:rPr lang="en">
                <a:latin typeface="Helvetica Neue Light"/>
                <a:ea typeface="Helvetica Neue Light"/>
                <a:cs typeface="Helvetica Neue Light"/>
                <a:sym typeface="Helvetica Neue Light"/>
              </a:rPr>
              <a:t>2021 Membership Drive</a:t>
            </a:r>
            <a:endParaRPr/>
          </a:p>
        </p:txBody>
      </p:sp>
      <p:sp>
        <p:nvSpPr>
          <p:cNvPr id="94" name="Google Shape;94;p21"/>
          <p:cNvSpPr txBox="1"/>
          <p:nvPr/>
        </p:nvSpPr>
        <p:spPr>
          <a:xfrm>
            <a:off x="632962" y="1629994"/>
            <a:ext cx="7635600" cy="18870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The 202</a:t>
            </a:r>
            <a:r>
              <a:rPr lang="en" sz="2400">
                <a:latin typeface="Helvetica Neue"/>
                <a:ea typeface="Helvetica Neue"/>
                <a:cs typeface="Helvetica Neue"/>
                <a:sym typeface="Helvetica Neue"/>
              </a:rPr>
              <a:t>1</a:t>
            </a:r>
            <a:r>
              <a:rPr b="0" i="0" lang="en" sz="2400" u="none" cap="none" strike="noStrike">
                <a:solidFill>
                  <a:srgbClr val="000000"/>
                </a:solidFill>
                <a:latin typeface="Helvetica Neue"/>
                <a:ea typeface="Helvetica Neue"/>
                <a:cs typeface="Helvetica Neue"/>
                <a:sym typeface="Helvetica Neue"/>
              </a:rPr>
              <a:t> Membership Drive is now underway!</a:t>
            </a:r>
            <a:endParaRPr sz="500"/>
          </a:p>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400"/>
              <a:buFont typeface="Helvetica Neue"/>
              <a:buNone/>
            </a:pPr>
            <a:r>
              <a:rPr lang="en" sz="2400">
                <a:latin typeface="Helvetica Neue"/>
                <a:ea typeface="Helvetica Neue"/>
                <a:cs typeface="Helvetica Neue"/>
                <a:sym typeface="Helvetica Neue"/>
              </a:rPr>
              <a:t>Don’t forget to renew your membership for 2021 for only $36!</a:t>
            </a:r>
            <a:endParaRPr sz="500"/>
          </a:p>
        </p:txBody>
      </p:sp>
      <p:pic>
        <p:nvPicPr>
          <p:cNvPr descr="Image" id="95" name="Google Shape;95;p21"/>
          <p:cNvPicPr preferRelativeResize="0"/>
          <p:nvPr/>
        </p:nvPicPr>
        <p:blipFill rotWithShape="1">
          <a:blip r:embed="rId3">
            <a:alphaModFix/>
          </a:blip>
          <a:srcRect b="0" l="0" r="0" t="0"/>
          <a:stretch/>
        </p:blipFill>
        <p:spPr>
          <a:xfrm>
            <a:off x="632950" y="3517000"/>
            <a:ext cx="1504822" cy="150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Welcome New Members!</a:t>
            </a:r>
            <a:endParaRPr/>
          </a:p>
        </p:txBody>
      </p:sp>
      <p:sp>
        <p:nvSpPr>
          <p:cNvPr id="101" name="Google Shape;10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3200">
                <a:solidFill>
                  <a:schemeClr val="dk1"/>
                </a:solidFill>
                <a:latin typeface="Helvetica Neue"/>
                <a:ea typeface="Helvetica Neue"/>
                <a:cs typeface="Helvetica Neue"/>
                <a:sym typeface="Helvetica Neue"/>
              </a:rPr>
              <a:t>Joe Flattery</a:t>
            </a:r>
            <a:endParaRPr sz="3200">
              <a:solidFill>
                <a:schemeClr val="dk1"/>
              </a:solidFill>
              <a:latin typeface="Helvetica Neue"/>
              <a:ea typeface="Helvetica Neue"/>
              <a:cs typeface="Helvetica Neue"/>
              <a:sym typeface="Helvetica Neue"/>
            </a:endParaRPr>
          </a:p>
          <a:p>
            <a:pPr indent="0" lvl="0" marL="0" rtl="0" algn="ctr">
              <a:lnSpc>
                <a:spcPct val="150000"/>
              </a:lnSpc>
              <a:spcBef>
                <a:spcPts val="1600"/>
              </a:spcBef>
              <a:spcAft>
                <a:spcPts val="0"/>
              </a:spcAft>
              <a:buNone/>
            </a:pPr>
            <a:r>
              <a:rPr lang="en" sz="3200">
                <a:solidFill>
                  <a:schemeClr val="dk1"/>
                </a:solidFill>
                <a:latin typeface="Helvetica Neue"/>
                <a:ea typeface="Helvetica Neue"/>
                <a:cs typeface="Helvetica Neue"/>
                <a:sym typeface="Helvetica Neue"/>
              </a:rPr>
              <a:t>Getulio Garcia</a:t>
            </a:r>
            <a:endParaRPr sz="3200">
              <a:solidFill>
                <a:schemeClr val="dk1"/>
              </a:solidFill>
              <a:latin typeface="Helvetica Neue"/>
              <a:ea typeface="Helvetica Neue"/>
              <a:cs typeface="Helvetica Neue"/>
              <a:sym typeface="Helvetica Neue"/>
            </a:endParaRPr>
          </a:p>
          <a:p>
            <a:pPr indent="0" lvl="0" marL="0" rtl="0" algn="ctr">
              <a:lnSpc>
                <a:spcPct val="150000"/>
              </a:lnSpc>
              <a:spcBef>
                <a:spcPts val="1600"/>
              </a:spcBef>
              <a:spcAft>
                <a:spcPts val="1600"/>
              </a:spcAft>
              <a:buNone/>
            </a:pPr>
            <a:r>
              <a:rPr lang="en" sz="3200">
                <a:solidFill>
                  <a:schemeClr val="dk1"/>
                </a:solidFill>
                <a:latin typeface="Helvetica Neue"/>
                <a:ea typeface="Helvetica Neue"/>
                <a:cs typeface="Helvetica Neue"/>
                <a:sym typeface="Helvetica Neue"/>
              </a:rPr>
              <a:t>Dave Churchill</a:t>
            </a:r>
            <a:endParaRPr sz="3200">
              <a:solidFill>
                <a:schemeClr val="dk1"/>
              </a:solidFill>
              <a:latin typeface="Helvetica Neue"/>
              <a:ea typeface="Helvetica Neue"/>
              <a:cs typeface="Helvetica Neue"/>
              <a:sym typeface="Helvetica Neue"/>
            </a:endParaRPr>
          </a:p>
        </p:txBody>
      </p:sp>
      <p:pic>
        <p:nvPicPr>
          <p:cNvPr descr="OHBS copy.png" id="102" name="Google Shape;102;p22"/>
          <p:cNvPicPr preferRelativeResize="0"/>
          <p:nvPr/>
        </p:nvPicPr>
        <p:blipFill rotWithShape="1">
          <a:blip r:embed="rId3">
            <a:alphaModFix/>
          </a:blip>
          <a:srcRect b="0" l="0" r="0" t="0"/>
          <a:stretch/>
        </p:blipFill>
        <p:spPr>
          <a:xfrm>
            <a:off x="7857056" y="3857522"/>
            <a:ext cx="975249" cy="967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New Business Cards!</a:t>
            </a:r>
            <a:endParaRPr/>
          </a:p>
        </p:txBody>
      </p:sp>
      <p:sp>
        <p:nvSpPr>
          <p:cNvPr id="108" name="Google Shape;108;p23"/>
          <p:cNvSpPr txBox="1"/>
          <p:nvPr>
            <p:ph idx="1" type="body"/>
          </p:nvPr>
        </p:nvSpPr>
        <p:spPr>
          <a:xfrm>
            <a:off x="311700" y="1152475"/>
            <a:ext cx="3360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Easy to hand out at: </a:t>
            </a:r>
            <a:endParaRPr/>
          </a:p>
          <a:p>
            <a:pPr indent="-342900" lvl="0" marL="457200" rtl="0" algn="l">
              <a:spcBef>
                <a:spcPts val="1600"/>
              </a:spcBef>
              <a:spcAft>
                <a:spcPts val="0"/>
              </a:spcAft>
              <a:buSzPts val="1800"/>
              <a:buChar char="●"/>
            </a:pPr>
            <a:r>
              <a:rPr lang="en"/>
              <a:t>The shop</a:t>
            </a:r>
            <a:endParaRPr/>
          </a:p>
          <a:p>
            <a:pPr indent="-342900" lvl="0" marL="457200" rtl="0" algn="l">
              <a:spcBef>
                <a:spcPts val="0"/>
              </a:spcBef>
              <a:spcAft>
                <a:spcPts val="0"/>
              </a:spcAft>
              <a:buSzPts val="1800"/>
              <a:buChar char="●"/>
            </a:pPr>
            <a:r>
              <a:rPr lang="en"/>
              <a:t>Festivals</a:t>
            </a:r>
            <a:endParaRPr/>
          </a:p>
          <a:p>
            <a:pPr indent="-342900" lvl="0" marL="457200" rtl="0" algn="l">
              <a:spcBef>
                <a:spcPts val="0"/>
              </a:spcBef>
              <a:spcAft>
                <a:spcPts val="0"/>
              </a:spcAft>
              <a:buSzPts val="1800"/>
              <a:buChar char="●"/>
            </a:pPr>
            <a:r>
              <a:rPr lang="en"/>
              <a:t>Events</a:t>
            </a:r>
            <a:endParaRPr/>
          </a:p>
        </p:txBody>
      </p:sp>
      <p:pic>
        <p:nvPicPr>
          <p:cNvPr id="109" name="Google Shape;109;p23"/>
          <p:cNvPicPr preferRelativeResize="0"/>
          <p:nvPr/>
        </p:nvPicPr>
        <p:blipFill>
          <a:blip r:embed="rId3">
            <a:alphaModFix/>
          </a:blip>
          <a:stretch>
            <a:fillRect/>
          </a:stretch>
        </p:blipFill>
        <p:spPr>
          <a:xfrm>
            <a:off x="3825000" y="1170125"/>
            <a:ext cx="5094630" cy="3820973"/>
          </a:xfrm>
          <a:prstGeom prst="rect">
            <a:avLst/>
          </a:prstGeom>
          <a:noFill/>
          <a:ln>
            <a:noFill/>
          </a:ln>
        </p:spPr>
      </p:pic>
      <p:pic>
        <p:nvPicPr>
          <p:cNvPr descr="Logo Circle.png" id="110" name="Google Shape;110;p23"/>
          <p:cNvPicPr preferRelativeResize="0"/>
          <p:nvPr/>
        </p:nvPicPr>
        <p:blipFill rotWithShape="1">
          <a:blip r:embed="rId4">
            <a:alphaModFix/>
          </a:blip>
          <a:srcRect b="0" l="0" r="0" t="0"/>
          <a:stretch/>
        </p:blipFill>
        <p:spPr>
          <a:xfrm>
            <a:off x="311699" y="3978500"/>
            <a:ext cx="974174" cy="953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4"/>
          <p:cNvSpPr txBox="1"/>
          <p:nvPr>
            <p:ph type="title"/>
          </p:nvPr>
        </p:nvSpPr>
        <p:spPr>
          <a:xfrm>
            <a:off x="666750" y="30051"/>
            <a:ext cx="7810500" cy="855000"/>
          </a:xfrm>
          <a:prstGeom prst="rect">
            <a:avLst/>
          </a:prstGeom>
          <a:noFill/>
          <a:ln>
            <a:noFill/>
          </a:ln>
        </p:spPr>
        <p:txBody>
          <a:bodyPr anchorCtr="0" anchor="b"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4200"/>
              <a:buFont typeface="Helvetica Neue Light"/>
              <a:buNone/>
            </a:pPr>
            <a:r>
              <a:rPr lang="en">
                <a:latin typeface="Helvetica Neue Light"/>
                <a:ea typeface="Helvetica Neue Light"/>
                <a:cs typeface="Helvetica Neue Light"/>
                <a:sym typeface="Helvetica Neue Light"/>
              </a:rPr>
              <a:t>2021 Club Challenge Calendar</a:t>
            </a:r>
            <a:endParaRPr/>
          </a:p>
        </p:txBody>
      </p:sp>
      <p:sp>
        <p:nvSpPr>
          <p:cNvPr id="116" name="Google Shape;116;p24"/>
          <p:cNvSpPr txBox="1"/>
          <p:nvPr/>
        </p:nvSpPr>
        <p:spPr>
          <a:xfrm>
            <a:off x="3211825" y="1259550"/>
            <a:ext cx="2720400" cy="35625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February:</a:t>
            </a:r>
            <a:r>
              <a:rPr lang="en" sz="1800">
                <a:latin typeface="Helvetica Neue"/>
                <a:ea typeface="Helvetica Neue"/>
                <a:cs typeface="Helvetica Neue"/>
                <a:sym typeface="Helvetica Neue"/>
              </a:rPr>
              <a:t> Kviek</a:t>
            </a:r>
            <a:endParaRPr sz="1800"/>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b="1" i="0" lang="en" sz="1800" u="none" cap="none" strike="noStrike">
                <a:solidFill>
                  <a:srgbClr val="000000"/>
                </a:solidFill>
                <a:latin typeface="Helvetica Neue"/>
                <a:ea typeface="Helvetica Neue"/>
                <a:cs typeface="Helvetica Neue"/>
                <a:sym typeface="Helvetica Neue"/>
              </a:rPr>
              <a:t>April:</a:t>
            </a:r>
            <a:r>
              <a:rPr b="1" lang="en" sz="1800">
                <a:latin typeface="Helvetica Neue"/>
                <a:ea typeface="Helvetica Neue"/>
                <a:cs typeface="Helvetica Neue"/>
                <a:sym typeface="Helvetica Neue"/>
              </a:rPr>
              <a:t> </a:t>
            </a:r>
            <a:r>
              <a:rPr b="1" lang="en" sz="1800">
                <a:solidFill>
                  <a:schemeClr val="dk1"/>
                </a:solidFill>
                <a:latin typeface="Helvetica Neue"/>
                <a:ea typeface="Helvetica Neue"/>
                <a:cs typeface="Helvetica Neue"/>
                <a:sym typeface="Helvetica Neue"/>
              </a:rPr>
              <a:t>Brown/Amber</a:t>
            </a:r>
            <a:endParaRPr b="1" sz="18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June: </a:t>
            </a:r>
            <a:r>
              <a:rPr lang="en" sz="1800">
                <a:latin typeface="Helvetica Neue"/>
                <a:ea typeface="Helvetica Neue"/>
                <a:cs typeface="Helvetica Neue"/>
                <a:sym typeface="Helvetica Neue"/>
              </a:rPr>
              <a:t>Coconut and or Fruit Beers</a:t>
            </a:r>
            <a:endParaRPr sz="1800"/>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August: Budget </a:t>
            </a:r>
            <a:r>
              <a:rPr lang="en" sz="1800">
                <a:latin typeface="Helvetica Neue"/>
                <a:ea typeface="Helvetica Neue"/>
                <a:cs typeface="Helvetica Neue"/>
                <a:sym typeface="Helvetica Neue"/>
              </a:rPr>
              <a:t>Beer</a:t>
            </a:r>
            <a:endParaRPr sz="1800"/>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October: Europe</a:t>
            </a:r>
            <a:r>
              <a:rPr lang="en" sz="1800">
                <a:latin typeface="Helvetica Neue"/>
                <a:ea typeface="Helvetica Neue"/>
                <a:cs typeface="Helvetica Neue"/>
                <a:sym typeface="Helvetica Neue"/>
              </a:rPr>
              <a:t>an Dark Lager </a:t>
            </a:r>
            <a:endParaRPr sz="1800"/>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December: </a:t>
            </a:r>
            <a:r>
              <a:rPr lang="en" sz="1800">
                <a:latin typeface="Helvetica Neue"/>
                <a:ea typeface="Helvetica Neue"/>
                <a:cs typeface="Helvetica Neue"/>
                <a:sym typeface="Helvetica Neue"/>
              </a:rPr>
              <a:t>Barleywine</a:t>
            </a:r>
            <a:endParaRPr sz="1800"/>
          </a:p>
        </p:txBody>
      </p:sp>
      <p:pic>
        <p:nvPicPr>
          <p:cNvPr descr="OHBS copy.png" id="117" name="Google Shape;117;p24"/>
          <p:cNvPicPr preferRelativeResize="0"/>
          <p:nvPr/>
        </p:nvPicPr>
        <p:blipFill rotWithShape="1">
          <a:blip r:embed="rId3">
            <a:alphaModFix/>
          </a:blip>
          <a:srcRect b="0" l="0" r="0" t="0"/>
          <a:stretch/>
        </p:blipFill>
        <p:spPr>
          <a:xfrm>
            <a:off x="666747" y="3405197"/>
            <a:ext cx="1145176" cy="1136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5"/>
          <p:cNvSpPr txBox="1"/>
          <p:nvPr>
            <p:ph type="title"/>
          </p:nvPr>
        </p:nvSpPr>
        <p:spPr>
          <a:xfrm>
            <a:off x="666750" y="21442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b="1" lang="en">
                <a:latin typeface="Helvetica Neue"/>
                <a:ea typeface="Helvetica Neue"/>
                <a:cs typeface="Helvetica Neue"/>
                <a:sym typeface="Helvetica Neue"/>
              </a:rPr>
              <a:t>Kveik Competition Results coming Soon!</a:t>
            </a:r>
            <a:endParaRPr b="1">
              <a:latin typeface="Helvetica Neue"/>
              <a:ea typeface="Helvetica Neue"/>
              <a:cs typeface="Helvetica Neue"/>
              <a:sym typeface="Helvetica Neue"/>
            </a:endParaRPr>
          </a:p>
        </p:txBody>
      </p:sp>
      <p:pic>
        <p:nvPicPr>
          <p:cNvPr descr="Image" id="123" name="Google Shape;123;p25"/>
          <p:cNvPicPr preferRelativeResize="0"/>
          <p:nvPr/>
        </p:nvPicPr>
        <p:blipFill rotWithShape="1">
          <a:blip r:embed="rId3">
            <a:alphaModFix/>
          </a:blip>
          <a:srcRect b="0" l="0" r="0" t="0"/>
          <a:stretch/>
        </p:blipFill>
        <p:spPr>
          <a:xfrm>
            <a:off x="7848283" y="3923375"/>
            <a:ext cx="984017" cy="98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6"/>
          <p:cNvSpPr txBox="1"/>
          <p:nvPr>
            <p:ph type="title"/>
          </p:nvPr>
        </p:nvSpPr>
        <p:spPr>
          <a:xfrm>
            <a:off x="4451550" y="220500"/>
            <a:ext cx="4442100" cy="4702500"/>
          </a:xfrm>
          <a:prstGeom prst="rect">
            <a:avLst/>
          </a:prstGeom>
        </p:spPr>
        <p:txBody>
          <a:bodyPr anchorCtr="0" anchor="ctr" bIns="19050" lIns="19050" spcFirstLastPara="1" rIns="19050" wrap="square" tIns="19050">
            <a:noAutofit/>
          </a:bodyPr>
          <a:lstStyle/>
          <a:p>
            <a:pPr indent="0" lvl="0" marL="0" rtl="0" algn="ctr">
              <a:spcBef>
                <a:spcPts val="0"/>
              </a:spcBef>
              <a:spcAft>
                <a:spcPts val="0"/>
              </a:spcAft>
              <a:buClr>
                <a:schemeClr val="dk1"/>
              </a:buClr>
              <a:buSzPts val="1100"/>
              <a:buFont typeface="Arial"/>
              <a:buNone/>
            </a:pPr>
            <a:r>
              <a:rPr b="1" lang="en" sz="3600">
                <a:solidFill>
                  <a:srgbClr val="333333"/>
                </a:solidFill>
                <a:highlight>
                  <a:schemeClr val="lt1"/>
                </a:highlight>
                <a:latin typeface="Arial"/>
                <a:ea typeface="Arial"/>
                <a:cs typeface="Arial"/>
                <a:sym typeface="Arial"/>
              </a:rPr>
              <a:t>Hurricane Blowoff</a:t>
            </a:r>
            <a:r>
              <a:rPr b="1" lang="en" sz="3600">
                <a:highlight>
                  <a:schemeClr val="lt1"/>
                </a:highlight>
                <a:latin typeface="Arial"/>
                <a:ea typeface="Arial"/>
                <a:cs typeface="Arial"/>
                <a:sym typeface="Arial"/>
              </a:rPr>
              <a:t> 2021</a:t>
            </a:r>
            <a:endParaRPr b="1" sz="3600">
              <a:highlight>
                <a:schemeClr val="lt1"/>
              </a:highlight>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 sz="1200">
                <a:highlight>
                  <a:schemeClr val="lt1"/>
                </a:highlight>
                <a:latin typeface="Arial"/>
                <a:ea typeface="Arial"/>
                <a:cs typeface="Arial"/>
                <a:sym typeface="Arial"/>
              </a:rPr>
              <a:t> </a:t>
            </a:r>
            <a:r>
              <a:rPr lang="en" sz="2400">
                <a:highlight>
                  <a:schemeClr val="lt1"/>
                </a:highlight>
                <a:latin typeface="Arial"/>
                <a:ea typeface="Arial"/>
                <a:cs typeface="Arial"/>
                <a:sym typeface="Arial"/>
              </a:rPr>
              <a:t>Circuit Competition</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1800">
                <a:highlight>
                  <a:schemeClr val="lt1"/>
                </a:highlight>
                <a:latin typeface="Arial"/>
                <a:ea typeface="Arial"/>
                <a:cs typeface="Arial"/>
                <a:sym typeface="Arial"/>
              </a:rPr>
              <a:t>Palm Beach, FL</a:t>
            </a:r>
            <a:endParaRPr sz="9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2400">
                <a:highlight>
                  <a:schemeClr val="lt1"/>
                </a:highlight>
                <a:latin typeface="Arial"/>
                <a:ea typeface="Arial"/>
                <a:cs typeface="Arial"/>
                <a:sym typeface="Arial"/>
              </a:rPr>
              <a:t>Registration begins March 01</a:t>
            </a:r>
            <a:br>
              <a:rPr lang="en" sz="2400">
                <a:highlight>
                  <a:schemeClr val="lt1"/>
                </a:highlight>
                <a:latin typeface="Arial"/>
                <a:ea typeface="Arial"/>
                <a:cs typeface="Arial"/>
                <a:sym typeface="Arial"/>
              </a:rPr>
            </a:br>
            <a:r>
              <a:rPr b="1" lang="en" sz="2400">
                <a:highlight>
                  <a:schemeClr val="lt1"/>
                </a:highlight>
                <a:latin typeface="Arial"/>
                <a:ea typeface="Arial"/>
                <a:cs typeface="Arial"/>
                <a:sym typeface="Arial"/>
              </a:rPr>
              <a:t>Train conductor needed!</a:t>
            </a:r>
            <a:endParaRPr b="1"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2400">
                <a:highlight>
                  <a:schemeClr val="lt1"/>
                </a:highlight>
                <a:latin typeface="Arial"/>
                <a:ea typeface="Arial"/>
                <a:cs typeface="Arial"/>
                <a:sym typeface="Arial"/>
              </a:rPr>
              <a:t>Entry Delivery by March 26</a:t>
            </a:r>
            <a:br>
              <a:rPr lang="en" sz="2400">
                <a:highlight>
                  <a:schemeClr val="lt1"/>
                </a:highlight>
                <a:latin typeface="Arial"/>
                <a:ea typeface="Arial"/>
                <a:cs typeface="Arial"/>
                <a:sym typeface="Arial"/>
              </a:rPr>
            </a:br>
            <a:r>
              <a:rPr lang="en" sz="2400">
                <a:highlight>
                  <a:schemeClr val="lt1"/>
                </a:highlight>
                <a:latin typeface="Arial"/>
                <a:ea typeface="Arial"/>
                <a:cs typeface="Arial"/>
                <a:sym typeface="Arial"/>
              </a:rPr>
              <a:t>Virtual Awards on April 24th</a:t>
            </a:r>
            <a:br>
              <a:rPr lang="en" sz="2400">
                <a:highlight>
                  <a:schemeClr val="lt1"/>
                </a:highlight>
                <a:latin typeface="Arial"/>
                <a:ea typeface="Arial"/>
                <a:cs typeface="Arial"/>
                <a:sym typeface="Arial"/>
              </a:rPr>
            </a:br>
            <a:r>
              <a:rPr b="1" lang="en" sz="2400">
                <a:highlight>
                  <a:schemeClr val="lt1"/>
                </a:highlight>
                <a:latin typeface="Arial"/>
                <a:ea typeface="Arial"/>
                <a:cs typeface="Arial"/>
                <a:sym typeface="Arial"/>
              </a:rPr>
              <a:t>Limit 100 Entries!</a:t>
            </a:r>
            <a:endParaRPr b="1"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b="1" sz="2400">
              <a:highlight>
                <a:schemeClr val="lt1"/>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b="1" sz="2400">
              <a:highlight>
                <a:schemeClr val="lt1"/>
              </a:highlight>
              <a:latin typeface="Arial"/>
              <a:ea typeface="Arial"/>
              <a:cs typeface="Arial"/>
              <a:sym typeface="Arial"/>
            </a:endParaRPr>
          </a:p>
        </p:txBody>
      </p:sp>
      <p:pic>
        <p:nvPicPr>
          <p:cNvPr id="129" name="Google Shape;129;p26"/>
          <p:cNvPicPr preferRelativeResize="0"/>
          <p:nvPr/>
        </p:nvPicPr>
        <p:blipFill>
          <a:blip r:embed="rId3">
            <a:alphaModFix/>
          </a:blip>
          <a:stretch>
            <a:fillRect/>
          </a:stretch>
        </p:blipFill>
        <p:spPr>
          <a:xfrm>
            <a:off x="269300" y="137550"/>
            <a:ext cx="3907214" cy="4868399"/>
          </a:xfrm>
          <a:prstGeom prst="rect">
            <a:avLst/>
          </a:prstGeom>
          <a:noFill/>
          <a:ln>
            <a:noFill/>
          </a:ln>
        </p:spPr>
      </p:pic>
      <p:pic>
        <p:nvPicPr>
          <p:cNvPr descr="Image" id="130" name="Google Shape;130;p26"/>
          <p:cNvPicPr preferRelativeResize="0"/>
          <p:nvPr/>
        </p:nvPicPr>
        <p:blipFill rotWithShape="1">
          <a:blip r:embed="rId4">
            <a:alphaModFix/>
          </a:blip>
          <a:srcRect b="0" l="0" r="0" t="0"/>
          <a:stretch/>
        </p:blipFill>
        <p:spPr>
          <a:xfrm>
            <a:off x="7944727" y="3981204"/>
            <a:ext cx="948925" cy="941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