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  <p:embeddedFont>
      <p:font typeface="Helvetica Neue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390C244-DF90-436E-BE09-ADB62C327320}">
  <a:tblStyle styleId="{3390C244-DF90-436E-BE09-ADB62C3273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5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HelveticaNeueLight-regular.fntdata"/><Relationship Id="rId25" Type="http://schemas.openxmlformats.org/officeDocument/2006/relationships/font" Target="fonts/HelveticaNeue-boldItalic.fntdata"/><Relationship Id="rId28" Type="http://schemas.openxmlformats.org/officeDocument/2006/relationships/font" Target="fonts/HelveticaNeueLight-italic.fntdata"/><Relationship Id="rId27" Type="http://schemas.openxmlformats.org/officeDocument/2006/relationships/font" Target="fonts/HelveticaNeueLigh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c5db8fb86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6c5db8fb86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17a87aaf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17a87aaf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f3144ec33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6f3144ec33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f3144ec33_1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6f3144ec33_1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c5db8fb86_0_3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6c5db8fb86_0_3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c5db8fb86_0_4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6c5db8fb86_0_4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e86a0845f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7e86a0845f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c5db8fb86_0_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6c5db8fb86_0_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c5db8fb86_0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6c5db8fb86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c5db8fb86_0_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6c5db8fb86_0_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c5db8fb86_0_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6c5db8fb86_0_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c5db8fb86_0_1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6c5db8fb86_0_1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17a87aafb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817a87aafb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17a87aaf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17a87aaf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3941ba50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3941ba50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 showMasterSp="0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>
  <p:cSld name="TITLE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2" showMasterSp="0">
  <p:cSld name="TITLE_AND_BODY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rewers Anonymous">
  <p:cSld name="Brewers Anonymou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666750" y="30051"/>
            <a:ext cx="78105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info@brewersanonymous.or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idx="4294967295" type="body"/>
          </p:nvPr>
        </p:nvSpPr>
        <p:spPr>
          <a:xfrm>
            <a:off x="1735047" y="2774399"/>
            <a:ext cx="56739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" sz="3600"/>
              <a:t>April 17th</a:t>
            </a:r>
            <a:r>
              <a:rPr lang="en" sz="3600"/>
              <a:t> Meeting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t/>
            </a:r>
            <a:endParaRPr sz="2400"/>
          </a:p>
        </p:txBody>
      </p:sp>
      <p:pic>
        <p:nvPicPr>
          <p:cNvPr descr="Logo Circle.png" id="69" name="Google Shape;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199" y="246400"/>
            <a:ext cx="2179592" cy="21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8"/>
          <p:cNvSpPr txBox="1"/>
          <p:nvPr/>
        </p:nvSpPr>
        <p:spPr>
          <a:xfrm>
            <a:off x="1586997" y="2369096"/>
            <a:ext cx="59700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19</a:t>
            </a:r>
            <a:r>
              <a:rPr b="1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Florida Homebrew Club of the Year</a:t>
            </a:r>
            <a:endParaRPr sz="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title"/>
          </p:nvPr>
        </p:nvSpPr>
        <p:spPr>
          <a:xfrm>
            <a:off x="666750" y="30051"/>
            <a:ext cx="7810500" cy="8550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Brewer of the Year standings</a:t>
            </a:r>
            <a:endParaRPr/>
          </a:p>
        </p:txBody>
      </p:sp>
      <p:graphicFrame>
        <p:nvGraphicFramePr>
          <p:cNvPr id="134" name="Google Shape;134;p27"/>
          <p:cNvGraphicFramePr/>
          <p:nvPr/>
        </p:nvGraphicFramePr>
        <p:xfrm>
          <a:off x="952500" y="198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{3390C244-DF90-436E-BE09-ADB62C327320}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Eric Gomez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Elliot Meyer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Ross Williams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143225" y="318900"/>
            <a:ext cx="6873300" cy="29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highlight>
                  <a:srgbClr val="FFFFFF"/>
                </a:highlight>
              </a:rPr>
              <a:t>Hurricane Blowoff 2020</a:t>
            </a:r>
            <a:endParaRPr b="1" sz="3600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highlight>
                  <a:srgbClr val="FFFFFF"/>
                </a:highlight>
              </a:rPr>
              <a:t> </a:t>
            </a:r>
            <a:r>
              <a:rPr lang="en" sz="2400">
                <a:highlight>
                  <a:srgbClr val="FFFFFF"/>
                </a:highlight>
              </a:rPr>
              <a:t>FL Circuit Competition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highlight>
                  <a:srgbClr val="FFFFFF"/>
                </a:highlight>
              </a:rPr>
              <a:t>Boynton Beach, FL</a:t>
            </a:r>
            <a:endParaRPr sz="900"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highlight>
                  <a:srgbClr val="FFFFFF"/>
                </a:highlight>
              </a:rPr>
              <a:t>POSTPONED!</a:t>
            </a:r>
            <a:endParaRPr b="1" sz="2400"/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15252">
            <a:off x="6028597" y="1622650"/>
            <a:ext cx="2455400" cy="305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225" y="3500450"/>
            <a:ext cx="1332475" cy="13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/>
        </p:nvSpPr>
        <p:spPr>
          <a:xfrm>
            <a:off x="143225" y="328975"/>
            <a:ext cx="5663400" cy="34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333333"/>
                </a:solidFill>
                <a:highlight>
                  <a:srgbClr val="FFFFFF"/>
                </a:highlight>
              </a:rPr>
              <a:t>Walk the Line on </a:t>
            </a:r>
            <a:r>
              <a:rPr b="1" lang="en" sz="3600">
                <a:solidFill>
                  <a:srgbClr val="333333"/>
                </a:solidFill>
                <a:highlight>
                  <a:srgbClr val="FFFFFF"/>
                </a:highlight>
              </a:rPr>
              <a:t>Barleywine</a:t>
            </a:r>
            <a:r>
              <a:rPr b="1" lang="en" sz="3600">
                <a:highlight>
                  <a:srgbClr val="FFFFFF"/>
                </a:highlight>
              </a:rPr>
              <a:t> 2020</a:t>
            </a:r>
            <a:endParaRPr b="1" sz="3600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highlight>
                  <a:srgbClr val="FFFFFF"/>
                </a:highlight>
              </a:rPr>
              <a:t> </a:t>
            </a:r>
            <a:r>
              <a:rPr lang="en" sz="2400">
                <a:highlight>
                  <a:srgbClr val="FFFFFF"/>
                </a:highlight>
              </a:rPr>
              <a:t>Non-Circuit Competition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highlight>
                  <a:srgbClr val="FFFFFF"/>
                </a:highlight>
              </a:rPr>
              <a:t>Clearwater</a:t>
            </a:r>
            <a:r>
              <a:rPr lang="en" sz="1800">
                <a:highlight>
                  <a:srgbClr val="FFFFFF"/>
                </a:highlight>
              </a:rPr>
              <a:t>, FL</a:t>
            </a:r>
            <a:endParaRPr sz="900"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highlight>
                  <a:srgbClr val="FFFFFF"/>
                </a:highlight>
              </a:rPr>
              <a:t>Registration Opens: August 1st</a:t>
            </a:r>
            <a:endParaRPr b="1" sz="2400"/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075" y="761325"/>
            <a:ext cx="3426876" cy="2552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48" name="Google Shape;1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049" y="3512826"/>
            <a:ext cx="1439150" cy="142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0"/>
          <p:cNvPicPr preferRelativeResize="0"/>
          <p:nvPr/>
        </p:nvPicPr>
        <p:blipFill rotWithShape="1">
          <a:blip r:embed="rId3">
            <a:alphaModFix/>
          </a:blip>
          <a:srcRect b="0" l="7329" r="7338" t="0"/>
          <a:stretch/>
        </p:blipFill>
        <p:spPr>
          <a:xfrm>
            <a:off x="892490" y="109329"/>
            <a:ext cx="7359019" cy="3593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54" name="Google Shape;15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629" y="3916898"/>
            <a:ext cx="1115312" cy="11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/>
        </p:nvSpPr>
        <p:spPr>
          <a:xfrm>
            <a:off x="1913525" y="1138625"/>
            <a:ext cx="6276300" cy="3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FFFFFF"/>
                </a:highlight>
              </a:rPr>
              <a:t>Club Meeting</a:t>
            </a:r>
            <a:r>
              <a:rPr lang="en" sz="1800">
                <a:highlight>
                  <a:srgbClr val="FFFFFF"/>
                </a:highlight>
              </a:rPr>
              <a:t>: May 15th @ 7:00pm</a:t>
            </a:r>
            <a:endParaRPr sz="1800"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FFFFFF"/>
                </a:highlight>
              </a:rPr>
              <a:t>BJCP Training:</a:t>
            </a:r>
            <a:r>
              <a:rPr lang="en" sz="1800">
                <a:highlight>
                  <a:srgbClr val="FFFFFF"/>
                </a:highlight>
              </a:rPr>
              <a:t> TBD (Looking into virtual options)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1214516" y="-239697"/>
            <a:ext cx="6975300" cy="17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 Light"/>
              <a:buNone/>
            </a:pPr>
            <a:r>
              <a:rPr b="0" i="0" lang="en" sz="5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Upcoming Events</a:t>
            </a:r>
            <a:endParaRPr sz="500"/>
          </a:p>
        </p:txBody>
      </p:sp>
      <p:pic>
        <p:nvPicPr>
          <p:cNvPr descr="OHBS copy.png" id="161" name="Google Shape;16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498" y="3564898"/>
            <a:ext cx="1435550" cy="14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idx="4294967295" type="body"/>
          </p:nvPr>
        </p:nvSpPr>
        <p:spPr>
          <a:xfrm>
            <a:off x="1735047" y="3684549"/>
            <a:ext cx="56739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" sz="3600"/>
              <a:t>Thank You!</a:t>
            </a:r>
            <a:br>
              <a:rPr lang="en" sz="3600"/>
            </a:br>
            <a:r>
              <a:rPr lang="en" sz="3600"/>
              <a:t>Now for Brew School</a:t>
            </a:r>
            <a:endParaRPr/>
          </a:p>
        </p:txBody>
      </p:sp>
      <p:pic>
        <p:nvPicPr>
          <p:cNvPr descr="Logo Circle.png" id="167" name="Google Shape;1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6594" y="246400"/>
            <a:ext cx="2690813" cy="2633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2"/>
          <p:cNvSpPr txBox="1"/>
          <p:nvPr/>
        </p:nvSpPr>
        <p:spPr>
          <a:xfrm>
            <a:off x="1586972" y="2829471"/>
            <a:ext cx="59700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19</a:t>
            </a:r>
            <a:r>
              <a:rPr b="1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Florida Homebrew Club of the Year</a:t>
            </a:r>
            <a:endParaRPr sz="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idx="4294967295" type="ctrTitle"/>
          </p:nvPr>
        </p:nvSpPr>
        <p:spPr>
          <a:xfrm>
            <a:off x="1084380" y="8725"/>
            <a:ext cx="6975300" cy="17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 Light"/>
              <a:buNone/>
            </a:pPr>
            <a:r>
              <a:rPr b="0" i="0" lang="en" sz="5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Club Motto</a:t>
            </a:r>
            <a:endParaRPr/>
          </a:p>
        </p:txBody>
      </p:sp>
      <p:sp>
        <p:nvSpPr>
          <p:cNvPr id="76" name="Google Shape;76;p19"/>
          <p:cNvSpPr txBox="1"/>
          <p:nvPr/>
        </p:nvSpPr>
        <p:spPr>
          <a:xfrm>
            <a:off x="70279" y="1701740"/>
            <a:ext cx="9003600" cy="22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 Light"/>
              <a:buNone/>
            </a:pPr>
            <a:r>
              <a:rPr b="0" i="0" lang="en" sz="5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Strength Through Unity, </a:t>
            </a:r>
            <a:endParaRPr sz="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 Light"/>
              <a:buNone/>
            </a:pPr>
            <a:r>
              <a:rPr b="0" i="0" lang="en" sz="5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Unity Through Zymurgy</a:t>
            </a:r>
            <a:endParaRPr sz="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 Light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idx="4294967295" type="title"/>
          </p:nvPr>
        </p:nvSpPr>
        <p:spPr>
          <a:xfrm>
            <a:off x="666750" y="30051"/>
            <a:ext cx="78105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</a:pP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Thank you Supporters!</a:t>
            </a:r>
            <a:endParaRPr/>
          </a:p>
        </p:txBody>
      </p:sp>
      <p:pic>
        <p:nvPicPr>
          <p:cNvPr descr="Tactical .png" id="82" name="Google Shape;8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545" y="3915355"/>
            <a:ext cx="3092910" cy="909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83" name="Google Shape;8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2358" y="932015"/>
            <a:ext cx="2246155" cy="22461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84" name="Google Shape;8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6414" y="3376146"/>
            <a:ext cx="1640166" cy="1627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oken-Strings-Logo-Vector-File.png" id="85" name="Google Shape;8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8240" y="3405684"/>
            <a:ext cx="1776985" cy="1568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HBS copy.png" id="86" name="Google Shape;86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32792" y="1205288"/>
            <a:ext cx="1985145" cy="1969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vigation-logo.png" id="87" name="Google Shape;87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11144" y="3155500"/>
            <a:ext cx="1304926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94575" y="2869751"/>
            <a:ext cx="10382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6100" y="1082264"/>
            <a:ext cx="2215832" cy="2215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666750" y="30051"/>
            <a:ext cx="78105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</a:pP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2020 Membership Drive</a:t>
            </a:r>
            <a:endParaRPr/>
          </a:p>
        </p:txBody>
      </p:sp>
      <p:sp>
        <p:nvSpPr>
          <p:cNvPr id="95" name="Google Shape;95;p21"/>
          <p:cNvSpPr txBox="1"/>
          <p:nvPr/>
        </p:nvSpPr>
        <p:spPr>
          <a:xfrm>
            <a:off x="632962" y="1629994"/>
            <a:ext cx="76356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2020 Membership Drive is now underway!</a:t>
            </a:r>
            <a:endParaRPr sz="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Being a dues paying member grants you access to the member-only events like Fantasy Brew-Off for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all </a:t>
            </a:r>
            <a:endParaRPr sz="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2020.</a:t>
            </a:r>
            <a:endParaRPr sz="500"/>
          </a:p>
        </p:txBody>
      </p:sp>
      <p:pic>
        <p:nvPicPr>
          <p:cNvPr descr="Image" id="96" name="Google Shape;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950" y="3517000"/>
            <a:ext cx="1504822" cy="15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666750" y="30051"/>
            <a:ext cx="78105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</a:pP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Welcome New Members!</a:t>
            </a:r>
            <a:endParaRPr/>
          </a:p>
        </p:txBody>
      </p:sp>
      <p:sp>
        <p:nvSpPr>
          <p:cNvPr id="102" name="Google Shape;102;p22"/>
          <p:cNvSpPr txBox="1"/>
          <p:nvPr/>
        </p:nvSpPr>
        <p:spPr>
          <a:xfrm>
            <a:off x="666775" y="1194025"/>
            <a:ext cx="7810500" cy="3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Abner Gonzalez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Jason Zonts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OHBS copy.png" id="103" name="Google Shape;1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0" y="3153450"/>
            <a:ext cx="1533675" cy="152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type="title"/>
          </p:nvPr>
        </p:nvSpPr>
        <p:spPr>
          <a:xfrm>
            <a:off x="666750" y="30051"/>
            <a:ext cx="78105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</a:pP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2020 Club Challenge Calendar</a:t>
            </a:r>
            <a:endParaRPr/>
          </a:p>
        </p:txBody>
      </p:sp>
      <p:sp>
        <p:nvSpPr>
          <p:cNvPr id="109" name="Google Shape;109;p23"/>
          <p:cNvSpPr txBox="1"/>
          <p:nvPr/>
        </p:nvSpPr>
        <p:spPr>
          <a:xfrm>
            <a:off x="3211830" y="1259549"/>
            <a:ext cx="2720400" cy="3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February: IPAs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April: Hefeweizen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May: Mexican Lager (Unofficial)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June: Session Beers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August: Scottish Ale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October: Pilsner 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December: Belgian Quad</a:t>
            </a:r>
            <a:endParaRPr sz="1800"/>
          </a:p>
        </p:txBody>
      </p:sp>
      <p:pic>
        <p:nvPicPr>
          <p:cNvPr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0" y="3010125"/>
            <a:ext cx="1827125" cy="18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/>
        </p:nvSpPr>
        <p:spPr>
          <a:xfrm>
            <a:off x="336775" y="394575"/>
            <a:ext cx="8419500" cy="36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b="1" lang="en" sz="3600">
                <a:solidFill>
                  <a:schemeClr val="dk1"/>
                </a:solidFill>
              </a:rPr>
              <a:t>Mexican Lager</a:t>
            </a:r>
            <a:r>
              <a:rPr b="1" lang="en" sz="3600">
                <a:solidFill>
                  <a:schemeClr val="dk1"/>
                </a:solidFill>
              </a:rPr>
              <a:t> </a:t>
            </a:r>
            <a:endParaRPr b="1" sz="36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b="1" lang="en" sz="2400">
                <a:solidFill>
                  <a:schemeClr val="dk1"/>
                </a:solidFill>
              </a:rPr>
              <a:t>7</a:t>
            </a:r>
            <a:r>
              <a:rPr b="1" lang="en" sz="2400">
                <a:solidFill>
                  <a:schemeClr val="dk1"/>
                </a:solidFill>
              </a:rPr>
              <a:t>A: Vienna Lager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lang="en">
                <a:solidFill>
                  <a:schemeClr val="dk1"/>
                </a:solidFill>
              </a:rPr>
              <a:t>BJCP 2015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b="1" lang="en">
                <a:solidFill>
                  <a:schemeClr val="dk1"/>
                </a:solidFill>
              </a:rPr>
              <a:t>Entry Registration: April 27th - May 12th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b="1" lang="en">
                <a:solidFill>
                  <a:schemeClr val="dk1"/>
                </a:solidFill>
              </a:rPr>
              <a:t>Judge Registration: April 27th - May 12th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b="1" lang="en">
                <a:solidFill>
                  <a:schemeClr val="dk1"/>
                </a:solidFill>
              </a:rPr>
              <a:t>Judging: April 13th and 14th (if needed)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b="1" lang="en">
                <a:solidFill>
                  <a:schemeClr val="dk1"/>
                </a:solidFill>
              </a:rPr>
              <a:t>Results posted during meeting on April 15th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lang="en">
                <a:solidFill>
                  <a:schemeClr val="dk1"/>
                </a:solidFill>
              </a:rPr>
              <a:t>(plan for 3 bottles per entry)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Broken-Strings-Logo-Vector-File.png" id="116" name="Google Shape;1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248" y="3725775"/>
            <a:ext cx="1414399" cy="12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666750" y="115951"/>
            <a:ext cx="7810500" cy="8550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best way to try good craft beer for free?</a:t>
            </a:r>
            <a:endParaRPr/>
          </a:p>
        </p:txBody>
      </p:sp>
      <p:sp>
        <p:nvSpPr>
          <p:cNvPr id="122" name="Google Shape;122;p25"/>
          <p:cNvSpPr txBox="1"/>
          <p:nvPr/>
        </p:nvSpPr>
        <p:spPr>
          <a:xfrm>
            <a:off x="836100" y="1463550"/>
            <a:ext cx="74718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Judge in Competitions!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Contact us about judging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info@brewersanonymous.org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666750" y="30051"/>
            <a:ext cx="7810500" cy="8550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info from Hefeweizen challenge results</a:t>
            </a:r>
            <a:endParaRPr/>
          </a:p>
        </p:txBody>
      </p:sp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7451"/>
            <a:ext cx="8839202" cy="1722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